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0"/>
  </p:notesMasterIdLst>
  <p:sldIdLst>
    <p:sldId id="283" r:id="rId2"/>
    <p:sldId id="258" r:id="rId3"/>
    <p:sldId id="284" r:id="rId4"/>
    <p:sldId id="282"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5" r:id="rId29"/>
  </p:sldIdLst>
  <p:sldSz cx="6858000" cy="9906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135C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42"/>
    <p:restoredTop sz="94674"/>
  </p:normalViewPr>
  <p:slideViewPr>
    <p:cSldViewPr snapToGrid="0" showGuides="1">
      <p:cViewPr varScale="1">
        <p:scale>
          <a:sx n="82" d="100"/>
          <a:sy n="82" d="100"/>
        </p:scale>
        <p:origin x="2808" y="192"/>
      </p:cViewPr>
      <p:guideLst>
        <p:guide orient="horz" pos="31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B432987B-A0DC-A647-8E12-27F5D5093279}" type="datetimeFigureOut">
              <a:rPr kumimoji="1" lang="ja-JP" altLang="en-US" smtClean="0"/>
              <a:t>2024/6/18</a:t>
            </a:fld>
            <a:endParaRPr kumimoji="1" lang="ja-JP" altLang="en-US"/>
          </a:p>
        </p:txBody>
      </p:sp>
      <p:sp>
        <p:nvSpPr>
          <p:cNvPr id="4" name="スライド イメージ プレースホルダー 3"/>
          <p:cNvSpPr>
            <a:spLocks noGrp="1" noRot="1" noChangeAspect="1"/>
          </p:cNvSpPr>
          <p:nvPr>
            <p:ph type="sldImg" idx="2"/>
          </p:nvPr>
        </p:nvSpPr>
        <p:spPr>
          <a:xfrm>
            <a:off x="2216150" y="1233488"/>
            <a:ext cx="230346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970E64B0-BCAA-934D-A145-FB24722FE792}" type="slidenum">
              <a:rPr kumimoji="1" lang="ja-JP" altLang="en-US" smtClean="0"/>
              <a:t>‹#›</a:t>
            </a:fld>
            <a:endParaRPr kumimoji="1" lang="ja-JP" altLang="en-US"/>
          </a:p>
        </p:txBody>
      </p:sp>
    </p:spTree>
    <p:extLst>
      <p:ext uri="{BB962C8B-B14F-4D97-AF65-F5344CB8AC3E}">
        <p14:creationId xmlns:p14="http://schemas.microsoft.com/office/powerpoint/2010/main" val="121611991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20B422B8-E49B-481C-85F3-2407232B4167}" type="slidenum">
              <a:rPr kumimoji="1" lang="ja-JP" altLang="en-US" smtClean="0"/>
              <a:t>13</a:t>
            </a:fld>
            <a:endParaRPr kumimoji="1" lang="ja-JP" altLang="en-US"/>
          </a:p>
        </p:txBody>
      </p:sp>
    </p:spTree>
    <p:extLst>
      <p:ext uri="{BB962C8B-B14F-4D97-AF65-F5344CB8AC3E}">
        <p14:creationId xmlns:p14="http://schemas.microsoft.com/office/powerpoint/2010/main" val="1811547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9725FED-49A2-2C4A-AF56-8EF0A4C15689}" type="datetimeFigureOut">
              <a:rPr kumimoji="1" lang="ja-JP" altLang="en-US" smtClean="0"/>
              <a:t>2024/6/18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DA4883-E90E-F045-A0A0-2AF89A9A27C8}" type="slidenum">
              <a:rPr kumimoji="1" lang="ja-JP" altLang="en-US" smtClean="0"/>
              <a:t>‹#›</a:t>
            </a:fld>
            <a:endParaRPr kumimoji="1" lang="ja-JP" altLang="en-US"/>
          </a:p>
        </p:txBody>
      </p:sp>
    </p:spTree>
    <p:extLst>
      <p:ext uri="{BB962C8B-B14F-4D97-AF65-F5344CB8AC3E}">
        <p14:creationId xmlns:p14="http://schemas.microsoft.com/office/powerpoint/2010/main" val="1341005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9725FED-49A2-2C4A-AF56-8EF0A4C15689}" type="datetimeFigureOut">
              <a:rPr kumimoji="1" lang="ja-JP" altLang="en-US" smtClean="0"/>
              <a:t>2024/6/18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DA4883-E90E-F045-A0A0-2AF89A9A27C8}" type="slidenum">
              <a:rPr kumimoji="1" lang="ja-JP" altLang="en-US" smtClean="0"/>
              <a:t>‹#›</a:t>
            </a:fld>
            <a:endParaRPr kumimoji="1" lang="ja-JP" altLang="en-US"/>
          </a:p>
        </p:txBody>
      </p:sp>
    </p:spTree>
    <p:extLst>
      <p:ext uri="{BB962C8B-B14F-4D97-AF65-F5344CB8AC3E}">
        <p14:creationId xmlns:p14="http://schemas.microsoft.com/office/powerpoint/2010/main" val="1210963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9725FED-49A2-2C4A-AF56-8EF0A4C15689}" type="datetimeFigureOut">
              <a:rPr kumimoji="1" lang="ja-JP" altLang="en-US" smtClean="0"/>
              <a:t>2024/6/18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DA4883-E90E-F045-A0A0-2AF89A9A27C8}" type="slidenum">
              <a:rPr kumimoji="1" lang="ja-JP" altLang="en-US" smtClean="0"/>
              <a:t>‹#›</a:t>
            </a:fld>
            <a:endParaRPr kumimoji="1" lang="ja-JP" altLang="en-US"/>
          </a:p>
        </p:txBody>
      </p:sp>
    </p:spTree>
    <p:extLst>
      <p:ext uri="{BB962C8B-B14F-4D97-AF65-F5344CB8AC3E}">
        <p14:creationId xmlns:p14="http://schemas.microsoft.com/office/powerpoint/2010/main" val="158090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9725FED-49A2-2C4A-AF56-8EF0A4C15689}" type="datetimeFigureOut">
              <a:rPr kumimoji="1" lang="ja-JP" altLang="en-US" smtClean="0"/>
              <a:t>2024/6/18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DA4883-E90E-F045-A0A0-2AF89A9A27C8}" type="slidenum">
              <a:rPr kumimoji="1" lang="ja-JP" altLang="en-US" smtClean="0"/>
              <a:t>‹#›</a:t>
            </a:fld>
            <a:endParaRPr kumimoji="1" lang="ja-JP" altLang="en-US"/>
          </a:p>
        </p:txBody>
      </p:sp>
    </p:spTree>
    <p:extLst>
      <p:ext uri="{BB962C8B-B14F-4D97-AF65-F5344CB8AC3E}">
        <p14:creationId xmlns:p14="http://schemas.microsoft.com/office/powerpoint/2010/main" val="1878221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9725FED-49A2-2C4A-AF56-8EF0A4C15689}" type="datetimeFigureOut">
              <a:rPr kumimoji="1" lang="ja-JP" altLang="en-US" smtClean="0"/>
              <a:t>2024/6/18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1DA4883-E90E-F045-A0A0-2AF89A9A27C8}" type="slidenum">
              <a:rPr kumimoji="1" lang="ja-JP" altLang="en-US" smtClean="0"/>
              <a:t>‹#›</a:t>
            </a:fld>
            <a:endParaRPr kumimoji="1" lang="ja-JP" altLang="en-US"/>
          </a:p>
        </p:txBody>
      </p:sp>
    </p:spTree>
    <p:extLst>
      <p:ext uri="{BB962C8B-B14F-4D97-AF65-F5344CB8AC3E}">
        <p14:creationId xmlns:p14="http://schemas.microsoft.com/office/powerpoint/2010/main" val="3073931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9725FED-49A2-2C4A-AF56-8EF0A4C15689}" type="datetimeFigureOut">
              <a:rPr kumimoji="1" lang="ja-JP" altLang="en-US" smtClean="0"/>
              <a:t>2024/6/18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DA4883-E90E-F045-A0A0-2AF89A9A27C8}" type="slidenum">
              <a:rPr kumimoji="1" lang="ja-JP" altLang="en-US" smtClean="0"/>
              <a:t>‹#›</a:t>
            </a:fld>
            <a:endParaRPr kumimoji="1" lang="ja-JP" altLang="en-US"/>
          </a:p>
        </p:txBody>
      </p:sp>
    </p:spTree>
    <p:extLst>
      <p:ext uri="{BB962C8B-B14F-4D97-AF65-F5344CB8AC3E}">
        <p14:creationId xmlns:p14="http://schemas.microsoft.com/office/powerpoint/2010/main" val="1206848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9725FED-49A2-2C4A-AF56-8EF0A4C15689}" type="datetimeFigureOut">
              <a:rPr kumimoji="1" lang="ja-JP" altLang="en-US" smtClean="0"/>
              <a:t>2024/6/18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1DA4883-E90E-F045-A0A0-2AF89A9A27C8}" type="slidenum">
              <a:rPr kumimoji="1" lang="ja-JP" altLang="en-US" smtClean="0"/>
              <a:t>‹#›</a:t>
            </a:fld>
            <a:endParaRPr kumimoji="1" lang="ja-JP" altLang="en-US"/>
          </a:p>
        </p:txBody>
      </p:sp>
    </p:spTree>
    <p:extLst>
      <p:ext uri="{BB962C8B-B14F-4D97-AF65-F5344CB8AC3E}">
        <p14:creationId xmlns:p14="http://schemas.microsoft.com/office/powerpoint/2010/main" val="1991507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9725FED-49A2-2C4A-AF56-8EF0A4C15689}" type="datetimeFigureOut">
              <a:rPr kumimoji="1" lang="ja-JP" altLang="en-US" smtClean="0"/>
              <a:t>2024/6/18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1DA4883-E90E-F045-A0A0-2AF89A9A27C8}" type="slidenum">
              <a:rPr kumimoji="1" lang="ja-JP" altLang="en-US" smtClean="0"/>
              <a:t>‹#›</a:t>
            </a:fld>
            <a:endParaRPr kumimoji="1" lang="ja-JP" altLang="en-US"/>
          </a:p>
        </p:txBody>
      </p:sp>
    </p:spTree>
    <p:extLst>
      <p:ext uri="{BB962C8B-B14F-4D97-AF65-F5344CB8AC3E}">
        <p14:creationId xmlns:p14="http://schemas.microsoft.com/office/powerpoint/2010/main" val="3704103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725FED-49A2-2C4A-AF56-8EF0A4C15689}" type="datetimeFigureOut">
              <a:rPr kumimoji="1" lang="ja-JP" altLang="en-US" smtClean="0"/>
              <a:t>2024/6/18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1DA4883-E90E-F045-A0A0-2AF89A9A27C8}" type="slidenum">
              <a:rPr kumimoji="1" lang="ja-JP" altLang="en-US" smtClean="0"/>
              <a:t>‹#›</a:t>
            </a:fld>
            <a:endParaRPr kumimoji="1" lang="ja-JP" altLang="en-US"/>
          </a:p>
        </p:txBody>
      </p:sp>
    </p:spTree>
    <p:extLst>
      <p:ext uri="{BB962C8B-B14F-4D97-AF65-F5344CB8AC3E}">
        <p14:creationId xmlns:p14="http://schemas.microsoft.com/office/powerpoint/2010/main" val="1951686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9725FED-49A2-2C4A-AF56-8EF0A4C15689}" type="datetimeFigureOut">
              <a:rPr kumimoji="1" lang="ja-JP" altLang="en-US" smtClean="0"/>
              <a:t>2024/6/18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DA4883-E90E-F045-A0A0-2AF89A9A27C8}" type="slidenum">
              <a:rPr kumimoji="1" lang="ja-JP" altLang="en-US" smtClean="0"/>
              <a:t>‹#›</a:t>
            </a:fld>
            <a:endParaRPr kumimoji="1" lang="ja-JP" altLang="en-US"/>
          </a:p>
        </p:txBody>
      </p:sp>
    </p:spTree>
    <p:extLst>
      <p:ext uri="{BB962C8B-B14F-4D97-AF65-F5344CB8AC3E}">
        <p14:creationId xmlns:p14="http://schemas.microsoft.com/office/powerpoint/2010/main" val="3508114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9725FED-49A2-2C4A-AF56-8EF0A4C15689}" type="datetimeFigureOut">
              <a:rPr kumimoji="1" lang="ja-JP" altLang="en-US" smtClean="0"/>
              <a:t>2024/6/18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1DA4883-E90E-F045-A0A0-2AF89A9A27C8}" type="slidenum">
              <a:rPr kumimoji="1" lang="ja-JP" altLang="en-US" smtClean="0"/>
              <a:t>‹#›</a:t>
            </a:fld>
            <a:endParaRPr kumimoji="1" lang="ja-JP" altLang="en-US"/>
          </a:p>
        </p:txBody>
      </p:sp>
    </p:spTree>
    <p:extLst>
      <p:ext uri="{BB962C8B-B14F-4D97-AF65-F5344CB8AC3E}">
        <p14:creationId xmlns:p14="http://schemas.microsoft.com/office/powerpoint/2010/main" val="308178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A9725FED-49A2-2C4A-AF56-8EF0A4C15689}" type="datetimeFigureOut">
              <a:rPr kumimoji="1" lang="ja-JP" altLang="en-US" smtClean="0"/>
              <a:t>2024/6/18</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51DA4883-E90E-F045-A0A0-2AF89A9A27C8}" type="slidenum">
              <a:rPr kumimoji="1" lang="ja-JP" altLang="en-US" smtClean="0"/>
              <a:t>‹#›</a:t>
            </a:fld>
            <a:endParaRPr kumimoji="1" lang="ja-JP" altLang="en-US"/>
          </a:p>
        </p:txBody>
      </p:sp>
    </p:spTree>
    <p:extLst>
      <p:ext uri="{BB962C8B-B14F-4D97-AF65-F5344CB8AC3E}">
        <p14:creationId xmlns:p14="http://schemas.microsoft.com/office/powerpoint/2010/main" val="3145302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B1A7CA9E-6B8F-72F3-5C67-C2B3DEAA4C17}"/>
              </a:ext>
            </a:extLst>
          </p:cNvPr>
          <p:cNvPicPr>
            <a:picLocks noChangeAspect="1"/>
          </p:cNvPicPr>
          <p:nvPr/>
        </p:nvPicPr>
        <p:blipFill>
          <a:blip r:embed="rId2"/>
          <a:stretch>
            <a:fillRect/>
          </a:stretch>
        </p:blipFill>
        <p:spPr>
          <a:xfrm>
            <a:off x="-71042" y="0"/>
            <a:ext cx="7000083" cy="9906000"/>
          </a:xfrm>
          <a:prstGeom prst="rect">
            <a:avLst/>
          </a:prstGeom>
        </p:spPr>
      </p:pic>
    </p:spTree>
    <p:extLst>
      <p:ext uri="{BB962C8B-B14F-4D97-AF65-F5344CB8AC3E}">
        <p14:creationId xmlns:p14="http://schemas.microsoft.com/office/powerpoint/2010/main" val="200264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B3C587B-977B-DF7A-5182-88737AC38DFC}"/>
              </a:ext>
            </a:extLst>
          </p:cNvPr>
          <p:cNvSpPr txBox="1"/>
          <p:nvPr/>
        </p:nvSpPr>
        <p:spPr>
          <a:xfrm>
            <a:off x="831273" y="1601373"/>
            <a:ext cx="4239490" cy="338554"/>
          </a:xfrm>
          <a:prstGeom prst="rect">
            <a:avLst/>
          </a:prstGeom>
          <a:noFill/>
        </p:spPr>
        <p:txBody>
          <a:bodyPr wrap="square" rtlCol="0">
            <a:spAutoFit/>
          </a:bodyPr>
          <a:lstStyle/>
          <a:p>
            <a:r>
              <a:rPr kumimoji="1" lang="en-US" altLang="ja-JP" sz="1050" b="1" dirty="0"/>
              <a:t>CASE</a:t>
            </a:r>
            <a:r>
              <a:rPr kumimoji="1" lang="ja-JP" altLang="en-US" sz="1050" b="1" dirty="0"/>
              <a:t>④　</a:t>
            </a:r>
            <a:r>
              <a:rPr kumimoji="1" lang="ja-JP" altLang="en-US" sz="1600" b="1" dirty="0"/>
              <a:t>ストールへの車両搬入</a:t>
            </a:r>
            <a:endParaRPr kumimoji="1" lang="en-US" altLang="ja-JP" sz="1050" b="1" dirty="0"/>
          </a:p>
        </p:txBody>
      </p:sp>
      <p:sp>
        <p:nvSpPr>
          <p:cNvPr id="3" name="テキスト ボックス 2">
            <a:extLst>
              <a:ext uri="{FF2B5EF4-FFF2-40B4-BE49-F238E27FC236}">
                <a16:creationId xmlns:a16="http://schemas.microsoft.com/office/drawing/2014/main" id="{B62419E4-6B65-0C78-CA87-CF4B21F986A3}"/>
              </a:ext>
            </a:extLst>
          </p:cNvPr>
          <p:cNvSpPr txBox="1"/>
          <p:nvPr/>
        </p:nvSpPr>
        <p:spPr>
          <a:xfrm>
            <a:off x="831271" y="1970705"/>
            <a:ext cx="5488115" cy="646331"/>
          </a:xfrm>
          <a:prstGeom prst="rect">
            <a:avLst/>
          </a:prstGeom>
          <a:noFill/>
        </p:spPr>
        <p:txBody>
          <a:bodyPr wrap="square" rtlCol="0">
            <a:spAutoFit/>
          </a:bodyPr>
          <a:lstStyle/>
          <a:p>
            <a:r>
              <a:rPr kumimoji="1" lang="ja-JP" altLang="en-US" sz="900" dirty="0"/>
              <a:t>下のイラストは、</a:t>
            </a:r>
            <a:r>
              <a:rPr kumimoji="1" lang="ja-JP" altLang="en-US" sz="900" dirty="0">
                <a:latin typeface="+mn-ea"/>
              </a:rPr>
              <a:t>１</a:t>
            </a:r>
            <a:r>
              <a:rPr kumimoji="1" lang="en-US" altLang="ja-JP" sz="900" dirty="0">
                <a:latin typeface="+mn-ea"/>
              </a:rPr>
              <a:t>BOX</a:t>
            </a:r>
            <a:r>
              <a:rPr kumimoji="1" lang="ja-JP" altLang="en-US" sz="900" dirty="0"/>
              <a:t>車を作業ストールに搬入し、早く整備作業を実施しようとしているところです。</a:t>
            </a:r>
          </a:p>
          <a:p>
            <a:r>
              <a:rPr kumimoji="1" lang="ja-JP" altLang="en-US" sz="900" dirty="0"/>
              <a:t>危険と思われる箇所となぜ危険か、さらに安全にするためには、どのようにしたら良いか各自で書き出してください。</a:t>
            </a:r>
          </a:p>
          <a:p>
            <a:r>
              <a:rPr kumimoji="1" lang="ja-JP" altLang="en-US" sz="900" dirty="0"/>
              <a:t>次に、書き出した内容をスタッフ全員で話し合い、意見交換してください。</a:t>
            </a:r>
          </a:p>
        </p:txBody>
      </p:sp>
      <p:sp>
        <p:nvSpPr>
          <p:cNvPr id="10" name="テキスト ボックス 9">
            <a:extLst>
              <a:ext uri="{FF2B5EF4-FFF2-40B4-BE49-F238E27FC236}">
                <a16:creationId xmlns:a16="http://schemas.microsoft.com/office/drawing/2014/main" id="{138BADF9-EC7B-626E-DC75-444205A81AFB}"/>
              </a:ext>
            </a:extLst>
          </p:cNvPr>
          <p:cNvSpPr txBox="1"/>
          <p:nvPr/>
        </p:nvSpPr>
        <p:spPr>
          <a:xfrm>
            <a:off x="1367542" y="6490559"/>
            <a:ext cx="4122916" cy="230832"/>
          </a:xfrm>
          <a:prstGeom prst="rect">
            <a:avLst/>
          </a:prstGeom>
          <a:noFill/>
        </p:spPr>
        <p:txBody>
          <a:bodyPr wrap="square" rtlCol="0">
            <a:spAutoFit/>
          </a:bodyPr>
          <a:lstStyle/>
          <a:p>
            <a:pPr algn="ctr"/>
            <a:r>
              <a:rPr kumimoji="1" lang="ja-JP" altLang="en-US" sz="900" dirty="0"/>
              <a:t>状況：作業ストールへの車両搬入</a:t>
            </a:r>
          </a:p>
        </p:txBody>
      </p:sp>
      <p:graphicFrame>
        <p:nvGraphicFramePr>
          <p:cNvPr id="5" name="表 4">
            <a:extLst>
              <a:ext uri="{FF2B5EF4-FFF2-40B4-BE49-F238E27FC236}">
                <a16:creationId xmlns:a16="http://schemas.microsoft.com/office/drawing/2014/main" id="{6000336C-6C4C-906B-2408-FA727CBE0236}"/>
              </a:ext>
            </a:extLst>
          </p:cNvPr>
          <p:cNvGraphicFramePr>
            <a:graphicFrameLocks noGrp="1"/>
          </p:cNvGraphicFramePr>
          <p:nvPr/>
        </p:nvGraphicFramePr>
        <p:xfrm>
          <a:off x="321589" y="6908798"/>
          <a:ext cx="6210105" cy="2563571"/>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349062715"/>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800002028"/>
                  </a:ext>
                </a:extLst>
              </a:tr>
            </a:tbl>
          </a:graphicData>
        </a:graphic>
      </p:graphicFrame>
      <p:sp>
        <p:nvSpPr>
          <p:cNvPr id="15" name="正方形/長方形 14">
            <a:extLst>
              <a:ext uri="{FF2B5EF4-FFF2-40B4-BE49-F238E27FC236}">
                <a16:creationId xmlns:a16="http://schemas.microsoft.com/office/drawing/2014/main" id="{425E7410-1649-F683-0719-5A5688847A69}"/>
              </a:ext>
            </a:extLst>
          </p:cNvPr>
          <p:cNvSpPr/>
          <p:nvPr/>
        </p:nvSpPr>
        <p:spPr>
          <a:xfrm>
            <a:off x="4149716" y="5921110"/>
            <a:ext cx="2169671" cy="346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画像：ダミー</a:t>
            </a:r>
          </a:p>
        </p:txBody>
      </p:sp>
      <p:pic>
        <p:nvPicPr>
          <p:cNvPr id="9" name="図 8" descr="ダイアグラム, 設計図&#10;&#10;自動的に生成された説明">
            <a:extLst>
              <a:ext uri="{FF2B5EF4-FFF2-40B4-BE49-F238E27FC236}">
                <a16:creationId xmlns:a16="http://schemas.microsoft.com/office/drawing/2014/main" id="{7CA9D95D-F2BC-EFCE-6A1B-80E357140C32}"/>
              </a:ext>
            </a:extLst>
          </p:cNvPr>
          <p:cNvPicPr>
            <a:picLocks noChangeAspect="1"/>
          </p:cNvPicPr>
          <p:nvPr/>
        </p:nvPicPr>
        <p:blipFill>
          <a:blip r:embed="rId2"/>
          <a:stretch>
            <a:fillRect/>
          </a:stretch>
        </p:blipFill>
        <p:spPr>
          <a:xfrm>
            <a:off x="347723" y="3005192"/>
            <a:ext cx="6188407" cy="3420000"/>
          </a:xfrm>
          <a:prstGeom prst="rect">
            <a:avLst/>
          </a:prstGeom>
        </p:spPr>
      </p:pic>
      <p:sp>
        <p:nvSpPr>
          <p:cNvPr id="7" name="テキスト ボックス 6">
            <a:extLst>
              <a:ext uri="{FF2B5EF4-FFF2-40B4-BE49-F238E27FC236}">
                <a16:creationId xmlns:a16="http://schemas.microsoft.com/office/drawing/2014/main" id="{728A1731-9D59-D5ED-3F1F-23BACF758FB7}"/>
              </a:ext>
            </a:extLst>
          </p:cNvPr>
          <p:cNvSpPr txBox="1"/>
          <p:nvPr/>
        </p:nvSpPr>
        <p:spPr>
          <a:xfrm>
            <a:off x="1623447" y="533791"/>
            <a:ext cx="3611105" cy="400110"/>
          </a:xfrm>
          <a:prstGeom prst="rect">
            <a:avLst/>
          </a:prstGeom>
          <a:noFill/>
        </p:spPr>
        <p:txBody>
          <a:bodyPr wrap="square" rtlCol="0">
            <a:spAutoFit/>
          </a:bodyPr>
          <a:lstStyle/>
          <a:p>
            <a:pPr algn="ctr"/>
            <a:r>
              <a:rPr kumimoji="1" lang="en-US" altLang="ja-JP" sz="2000" b="1" dirty="0">
                <a:solidFill>
                  <a:schemeClr val="bg1"/>
                </a:solidFill>
              </a:rPr>
              <a:t>KYT</a:t>
            </a:r>
            <a:r>
              <a:rPr kumimoji="1" lang="ja-JP" altLang="en-US" sz="2000" b="1" dirty="0">
                <a:solidFill>
                  <a:schemeClr val="bg1"/>
                </a:solidFill>
              </a:rPr>
              <a:t>シート</a:t>
            </a:r>
            <a:r>
              <a:rPr kumimoji="1" lang="en-US" altLang="ja-JP" sz="2000" b="1" dirty="0">
                <a:solidFill>
                  <a:schemeClr val="bg1"/>
                </a:solidFill>
              </a:rPr>
              <a:t> 〜</a:t>
            </a:r>
            <a:r>
              <a:rPr kumimoji="1" lang="ja-JP" altLang="en-US" sz="2000" b="1" dirty="0">
                <a:solidFill>
                  <a:schemeClr val="bg1"/>
                </a:solidFill>
              </a:rPr>
              <a:t>車両運転編</a:t>
            </a:r>
            <a:r>
              <a:rPr kumimoji="1" lang="en-US" altLang="ja-JP" sz="2000" b="1" dirty="0">
                <a:solidFill>
                  <a:schemeClr val="bg1"/>
                </a:solidFill>
              </a:rPr>
              <a:t>〜</a:t>
            </a:r>
            <a:endParaRPr kumimoji="1" lang="ja-JP" altLang="en-US" sz="2000" b="1" dirty="0">
              <a:solidFill>
                <a:schemeClr val="bg1"/>
              </a:solidFill>
            </a:endParaRPr>
          </a:p>
        </p:txBody>
      </p:sp>
    </p:spTree>
    <p:extLst>
      <p:ext uri="{BB962C8B-B14F-4D97-AF65-F5344CB8AC3E}">
        <p14:creationId xmlns:p14="http://schemas.microsoft.com/office/powerpoint/2010/main" val="1893553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4AF27D7-B907-E001-6997-6C6734518B68}"/>
              </a:ext>
            </a:extLst>
          </p:cNvPr>
          <p:cNvPicPr>
            <a:picLocks noChangeAspect="1"/>
          </p:cNvPicPr>
          <p:nvPr/>
        </p:nvPicPr>
        <p:blipFill>
          <a:blip r:embed="rId2"/>
          <a:stretch>
            <a:fillRect/>
          </a:stretch>
        </p:blipFill>
        <p:spPr>
          <a:xfrm>
            <a:off x="956912" y="1519620"/>
            <a:ext cx="948140" cy="902170"/>
          </a:xfrm>
          <a:prstGeom prst="rect">
            <a:avLst/>
          </a:prstGeom>
        </p:spPr>
      </p:pic>
      <p:sp>
        <p:nvSpPr>
          <p:cNvPr id="9" name="テキスト ボックス 8">
            <a:extLst>
              <a:ext uri="{FF2B5EF4-FFF2-40B4-BE49-F238E27FC236}">
                <a16:creationId xmlns:a16="http://schemas.microsoft.com/office/drawing/2014/main" id="{CE19870E-D1A7-49F8-B5F7-F3465100F3A1}"/>
              </a:ext>
            </a:extLst>
          </p:cNvPr>
          <p:cNvSpPr txBox="1"/>
          <p:nvPr/>
        </p:nvSpPr>
        <p:spPr>
          <a:xfrm>
            <a:off x="1905052" y="1840556"/>
            <a:ext cx="4239490" cy="500137"/>
          </a:xfrm>
          <a:prstGeom prst="rect">
            <a:avLst/>
          </a:prstGeom>
          <a:noFill/>
        </p:spPr>
        <p:txBody>
          <a:bodyPr wrap="square" rtlCol="0">
            <a:spAutoFit/>
          </a:bodyPr>
          <a:lstStyle/>
          <a:p>
            <a:r>
              <a:rPr kumimoji="1" lang="en-US" altLang="ja-JP" sz="1050" b="1" dirty="0"/>
              <a:t>CASE</a:t>
            </a:r>
            <a:r>
              <a:rPr kumimoji="1" lang="ja-JP" altLang="en-US" sz="1050" b="1" dirty="0"/>
              <a:t>④　</a:t>
            </a:r>
            <a:r>
              <a:rPr kumimoji="1" lang="en-US" altLang="ja-JP" sz="1050" b="1" dirty="0">
                <a:solidFill>
                  <a:srgbClr val="FF6600"/>
                </a:solidFill>
              </a:rPr>
              <a:t>【</a:t>
            </a:r>
            <a:r>
              <a:rPr kumimoji="1" lang="ja-JP" altLang="en-US" sz="1050" b="1" dirty="0">
                <a:solidFill>
                  <a:srgbClr val="FF6600"/>
                </a:solidFill>
              </a:rPr>
              <a:t>危険要因の例</a:t>
            </a:r>
            <a:r>
              <a:rPr kumimoji="1" lang="en-US" altLang="ja-JP" sz="1050" b="1" dirty="0">
                <a:solidFill>
                  <a:srgbClr val="FF6600"/>
                </a:solidFill>
              </a:rPr>
              <a:t>】</a:t>
            </a:r>
          </a:p>
          <a:p>
            <a:r>
              <a:rPr kumimoji="1" lang="ja-JP" altLang="en-US" sz="1600" b="1" dirty="0"/>
              <a:t>ストールへの車両搬入に潜んでいる</a:t>
            </a:r>
            <a:endParaRPr kumimoji="1" lang="en-US" altLang="ja-JP" sz="1050" b="1" dirty="0"/>
          </a:p>
        </p:txBody>
      </p:sp>
      <p:graphicFrame>
        <p:nvGraphicFramePr>
          <p:cNvPr id="7" name="表 6">
            <a:extLst>
              <a:ext uri="{FF2B5EF4-FFF2-40B4-BE49-F238E27FC236}">
                <a16:creationId xmlns:a16="http://schemas.microsoft.com/office/drawing/2014/main" id="{0B2888A5-BE71-CE68-0392-616F90F43C2E}"/>
              </a:ext>
            </a:extLst>
          </p:cNvPr>
          <p:cNvGraphicFramePr>
            <a:graphicFrameLocks noGrp="1"/>
          </p:cNvGraphicFramePr>
          <p:nvPr/>
        </p:nvGraphicFramePr>
        <p:xfrm>
          <a:off x="310739" y="6623943"/>
          <a:ext cx="6210105" cy="2886066"/>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06142">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494025">
                <a:tc>
                  <a:txBody>
                    <a:bodyPr/>
                    <a:lstStyle/>
                    <a:p>
                      <a:pPr algn="ctr"/>
                      <a:endParaRPr kumimoji="1" lang="ja-JP" altLang="en-US" sz="800" dirty="0"/>
                    </a:p>
                  </a:txBody>
                  <a:tcPr anchor="ctr">
                    <a:lnL w="12700" cmpd="sng">
                      <a:noFill/>
                      <a:prstDash val="solid"/>
                    </a:lnL>
                  </a:tcPr>
                </a:tc>
                <a:tc>
                  <a:txBody>
                    <a:bodyPr/>
                    <a:lstStyle/>
                    <a:p>
                      <a:r>
                        <a:rPr kumimoji="1" lang="ja-JP" altLang="en-US" sz="800" dirty="0"/>
                        <a:t>ストールから体半分はみ出し</a:t>
                      </a:r>
                    </a:p>
                  </a:txBody>
                  <a:tcPr anchor="ctr"/>
                </a:tc>
                <a:tc>
                  <a:txBody>
                    <a:bodyPr/>
                    <a:lstStyle/>
                    <a:p>
                      <a:r>
                        <a:rPr kumimoji="1" lang="ja-JP" altLang="en-US" sz="800" dirty="0"/>
                        <a:t>・足が車両に轢かれる</a:t>
                      </a:r>
                    </a:p>
                  </a:txBody>
                  <a:tcPr anchor="ctr"/>
                </a:tc>
                <a:tc>
                  <a:txBody>
                    <a:bodyPr/>
                    <a:lstStyle/>
                    <a:p>
                      <a:pPr algn="l"/>
                      <a:r>
                        <a:rPr kumimoji="1" lang="ja-JP" altLang="en-US" sz="800" dirty="0"/>
                        <a:t>ストール内（白線内）で作業</a:t>
                      </a:r>
                    </a:p>
                  </a:txBody>
                  <a:tcPr anchor="ctr">
                    <a:lnR w="12700" cmpd="sng">
                      <a:noFill/>
                      <a:prstDash val="solid"/>
                    </a:lnR>
                  </a:tcPr>
                </a:tc>
                <a:extLst>
                  <a:ext uri="{0D108BD9-81ED-4DB2-BD59-A6C34878D82A}">
                    <a16:rowId xmlns:a16="http://schemas.microsoft.com/office/drawing/2014/main" val="917558050"/>
                  </a:ext>
                </a:extLst>
              </a:tr>
              <a:tr h="494025">
                <a:tc>
                  <a:txBody>
                    <a:bodyPr/>
                    <a:lstStyle/>
                    <a:p>
                      <a:pPr algn="ctr"/>
                      <a:endParaRPr kumimoji="1" lang="ja-JP" altLang="en-US" sz="800" dirty="0"/>
                    </a:p>
                  </a:txBody>
                  <a:tcPr anchor="ctr">
                    <a:lnL w="12700" cmpd="sng">
                      <a:noFill/>
                      <a:prstDash val="solid"/>
                    </a:lnL>
                  </a:tcPr>
                </a:tc>
                <a:tc>
                  <a:txBody>
                    <a:bodyPr/>
                    <a:lstStyle/>
                    <a:p>
                      <a:r>
                        <a:rPr kumimoji="1" lang="ja-JP" altLang="en-US" sz="800" dirty="0"/>
                        <a:t>ツールスタンドの扉が開きっぱ</a:t>
                      </a:r>
                    </a:p>
                    <a:p>
                      <a:r>
                        <a:rPr kumimoji="1" lang="ja-JP" altLang="en-US" sz="800" dirty="0"/>
                        <a:t>なしでストール内に放置</a:t>
                      </a:r>
                    </a:p>
                  </a:txBody>
                  <a:tcPr anchor="ctr"/>
                </a:tc>
                <a:tc rowSpan="3">
                  <a:txBody>
                    <a:bodyPr/>
                    <a:lstStyle/>
                    <a:p>
                      <a:r>
                        <a:rPr kumimoji="1" lang="ja-JP" altLang="en-US" sz="800" dirty="0"/>
                        <a:t>・進入できるスペースが狭くなり、隣の</a:t>
                      </a:r>
                      <a:br>
                        <a:rPr kumimoji="1" lang="en-US" altLang="ja-JP" sz="800" dirty="0"/>
                      </a:br>
                      <a:r>
                        <a:rPr kumimoji="1" lang="ja-JP" altLang="en-US" sz="800" dirty="0"/>
                        <a:t>　ストールを跨いで進入し、車両などに</a:t>
                      </a:r>
                      <a:endParaRPr kumimoji="1" lang="en-US" altLang="ja-JP" sz="800" dirty="0"/>
                    </a:p>
                    <a:p>
                      <a:r>
                        <a:rPr kumimoji="1" lang="ja-JP" altLang="en-US" sz="800" dirty="0"/>
                        <a:t>　接触する</a:t>
                      </a:r>
                      <a:endParaRPr kumimoji="1" lang="en-US" altLang="ja-JP" sz="800" dirty="0"/>
                    </a:p>
                    <a:p>
                      <a:endParaRPr kumimoji="1" lang="ja-JP" altLang="en-US" sz="800" dirty="0"/>
                    </a:p>
                    <a:p>
                      <a:r>
                        <a:rPr kumimoji="1" lang="ja-JP" altLang="en-US" sz="800" dirty="0"/>
                        <a:t>・無理に進入し、扉やペール缶で車両を</a:t>
                      </a:r>
                    </a:p>
                    <a:p>
                      <a:r>
                        <a:rPr kumimoji="1" lang="ja-JP" altLang="en-US" sz="800" dirty="0"/>
                        <a:t>　傷付ける</a:t>
                      </a:r>
                      <a:endParaRPr kumimoji="1" lang="en-US" altLang="ja-JP" sz="800" dirty="0"/>
                    </a:p>
                    <a:p>
                      <a:endParaRPr kumimoji="1" lang="ja-JP" altLang="en-US" sz="800" dirty="0"/>
                    </a:p>
                    <a:p>
                      <a:r>
                        <a:rPr kumimoji="1" lang="ja-JP" altLang="en-US" sz="800" dirty="0"/>
                        <a:t>・開いた扉に引っかかり、転倒する</a:t>
                      </a:r>
                      <a:endParaRPr kumimoji="1" lang="en-US" altLang="ja-JP" sz="800" dirty="0"/>
                    </a:p>
                    <a:p>
                      <a:endParaRPr kumimoji="1" lang="ja-JP" altLang="en-US" sz="800" dirty="0"/>
                    </a:p>
                    <a:p>
                      <a:r>
                        <a:rPr kumimoji="1" lang="ja-JP" altLang="en-US" sz="800" dirty="0"/>
                        <a:t>・ペール缶につまずいて、転倒する</a:t>
                      </a:r>
                    </a:p>
                  </a:txBody>
                  <a:tcPr anchor="ctr"/>
                </a:tc>
                <a:tc>
                  <a:txBody>
                    <a:bodyPr/>
                    <a:lstStyle/>
                    <a:p>
                      <a:pPr algn="l"/>
                      <a:r>
                        <a:rPr kumimoji="1" lang="ja-JP" altLang="en-US" sz="800" dirty="0"/>
                        <a:t>ツールスタンドの</a:t>
                      </a:r>
                      <a:r>
                        <a:rPr kumimoji="1" lang="en-US" altLang="ja-JP" sz="800" dirty="0"/>
                        <a:t>4S</a:t>
                      </a:r>
                      <a:r>
                        <a:rPr kumimoji="1" lang="ja-JP" altLang="en-US" sz="800" dirty="0"/>
                        <a:t>実施</a:t>
                      </a:r>
                    </a:p>
                    <a:p>
                      <a:pPr algn="l"/>
                      <a:r>
                        <a:rPr kumimoji="1" lang="ja-JP" altLang="en-US" sz="800" dirty="0"/>
                        <a:t>置き場所明確化</a:t>
                      </a:r>
                    </a:p>
                  </a:txBody>
                  <a:tcPr anchor="ctr">
                    <a:lnR w="12700" cmpd="sng">
                      <a:noFill/>
                      <a:prstDash val="solid"/>
                    </a:lnR>
                  </a:tcPr>
                </a:tc>
                <a:extLst>
                  <a:ext uri="{0D108BD9-81ED-4DB2-BD59-A6C34878D82A}">
                    <a16:rowId xmlns:a16="http://schemas.microsoft.com/office/drawing/2014/main" val="2926061779"/>
                  </a:ext>
                </a:extLst>
              </a:tr>
              <a:tr h="512476">
                <a:tc>
                  <a:txBody>
                    <a:bodyPr/>
                    <a:lstStyle/>
                    <a:p>
                      <a:pPr algn="ctr"/>
                      <a:endParaRPr kumimoji="1" lang="ja-JP" altLang="en-US" sz="800" dirty="0"/>
                    </a:p>
                  </a:txBody>
                  <a:tcPr anchor="ctr">
                    <a:lnL w="12700" cmpd="sng">
                      <a:noFill/>
                      <a:prstDash val="solid"/>
                    </a:lnL>
                  </a:tcPr>
                </a:tc>
                <a:tc>
                  <a:txBody>
                    <a:bodyPr/>
                    <a:lstStyle/>
                    <a:p>
                      <a:r>
                        <a:rPr kumimoji="1" lang="ja-JP" altLang="en-US" sz="800" dirty="0"/>
                        <a:t>ペール缶がストール内に放置</a:t>
                      </a:r>
                    </a:p>
                  </a:txBody>
                  <a:tcPr anchor="ctr"/>
                </a:tc>
                <a:tc vMerge="1">
                  <a:txBody>
                    <a:bodyPr/>
                    <a:lstStyle/>
                    <a:p>
                      <a:endParaRPr dirty="0"/>
                    </a:p>
                  </a:txBody>
                  <a:tcPr anchor="ctr"/>
                </a:tc>
                <a:tc>
                  <a:txBody>
                    <a:bodyPr/>
                    <a:lstStyle/>
                    <a:p>
                      <a:pPr algn="l"/>
                      <a:r>
                        <a:rPr kumimoji="1" lang="ja-JP" altLang="en-US" sz="800" dirty="0"/>
                        <a:t>ペール缶の置き場所明確化</a:t>
                      </a:r>
                    </a:p>
                  </a:txBody>
                  <a:tcPr anchor="ctr">
                    <a:lnR w="12700" cmpd="sng">
                      <a:noFill/>
                      <a:prstDash val="solid"/>
                    </a:lnR>
                  </a:tcPr>
                </a:tc>
                <a:extLst>
                  <a:ext uri="{0D108BD9-81ED-4DB2-BD59-A6C34878D82A}">
                    <a16:rowId xmlns:a16="http://schemas.microsoft.com/office/drawing/2014/main" val="3349062715"/>
                  </a:ext>
                </a:extLst>
              </a:tr>
              <a:tr h="585373">
                <a:tc>
                  <a:txBody>
                    <a:bodyPr/>
                    <a:lstStyle/>
                    <a:p>
                      <a:pPr algn="ctr"/>
                      <a:endParaRPr kumimoji="1" lang="ja-JP" altLang="en-US" sz="800" dirty="0"/>
                    </a:p>
                  </a:txBody>
                  <a:tcPr anchor="ctr">
                    <a:lnL w="12700" cmpd="sng">
                      <a:noFill/>
                      <a:prstDash val="solid"/>
                    </a:lnL>
                  </a:tcPr>
                </a:tc>
                <a:tc>
                  <a:txBody>
                    <a:bodyPr/>
                    <a:lstStyle/>
                    <a:p>
                      <a:r>
                        <a:rPr kumimoji="1" lang="ja-JP" altLang="en-US" sz="800" dirty="0"/>
                        <a:t>作業台がストール内に置いて</a:t>
                      </a:r>
                    </a:p>
                    <a:p>
                      <a:r>
                        <a:rPr kumimoji="1" lang="ja-JP" altLang="en-US" sz="800" dirty="0"/>
                        <a:t>ある</a:t>
                      </a:r>
                    </a:p>
                  </a:txBody>
                  <a:tcPr anchor="ctr"/>
                </a:tc>
                <a:tc vMerge="1">
                  <a:txBody>
                    <a:bodyPr/>
                    <a:lstStyle/>
                    <a:p>
                      <a:endParaRPr dirty="0"/>
                    </a:p>
                  </a:txBody>
                  <a:tcPr anchor="ctr"/>
                </a:tc>
                <a:tc>
                  <a:txBody>
                    <a:bodyPr/>
                    <a:lstStyle/>
                    <a:p>
                      <a:pPr algn="l"/>
                      <a:r>
                        <a:rPr kumimoji="1" lang="ja-JP" altLang="en-US" sz="800" dirty="0"/>
                        <a:t>作業台の置き場所明確化</a:t>
                      </a:r>
                    </a:p>
                  </a:txBody>
                  <a:tcPr anchor="ctr">
                    <a:lnR w="12700" cmpd="sng">
                      <a:noFill/>
                      <a:prstDash val="solid"/>
                    </a:lnR>
                  </a:tcPr>
                </a:tc>
                <a:extLst>
                  <a:ext uri="{0D108BD9-81ED-4DB2-BD59-A6C34878D82A}">
                    <a16:rowId xmlns:a16="http://schemas.microsoft.com/office/drawing/2014/main" val="3800002028"/>
                  </a:ext>
                </a:extLst>
              </a:tr>
              <a:tr h="494025">
                <a:tc>
                  <a:txBody>
                    <a:bodyPr/>
                    <a:lstStyle/>
                    <a:p>
                      <a:pPr algn="ctr"/>
                      <a:endParaRPr kumimoji="1" lang="ja-JP" altLang="en-US" sz="800" dirty="0"/>
                    </a:p>
                  </a:txBody>
                  <a:tcPr anchor="ctr">
                    <a:lnL w="12700" cmpd="sng">
                      <a:noFill/>
                      <a:prstDash val="solid"/>
                    </a:lnL>
                  </a:tcPr>
                </a:tc>
                <a:tc>
                  <a:txBody>
                    <a:bodyPr/>
                    <a:lstStyle/>
                    <a:p>
                      <a:r>
                        <a:rPr kumimoji="1" lang="ja-JP" altLang="en-US" sz="800" dirty="0"/>
                        <a:t>車の左側の注意が足りない</a:t>
                      </a:r>
                    </a:p>
                  </a:txBody>
                  <a:tcPr anchor="ctr"/>
                </a:tc>
                <a:tc>
                  <a:txBody>
                    <a:bodyPr/>
                    <a:lstStyle/>
                    <a:p>
                      <a:r>
                        <a:rPr kumimoji="1" lang="ja-JP" altLang="en-US" sz="800" dirty="0"/>
                        <a:t>・隣のストールを跨いで進入するため、</a:t>
                      </a:r>
                    </a:p>
                    <a:p>
                      <a:r>
                        <a:rPr kumimoji="1" lang="ja-JP" altLang="en-US" sz="800" dirty="0"/>
                        <a:t>　作業者などへの接触の危険性大</a:t>
                      </a:r>
                    </a:p>
                  </a:txBody>
                  <a:tcPr anchor="ctr"/>
                </a:tc>
                <a:tc>
                  <a:txBody>
                    <a:bodyPr/>
                    <a:lstStyle/>
                    <a:p>
                      <a:pPr algn="l"/>
                      <a:r>
                        <a:rPr kumimoji="1" lang="ja-JP" altLang="en-US" sz="800" dirty="0"/>
                        <a:t>ストールへの搬入ルール</a:t>
                      </a:r>
                      <a:endParaRPr kumimoji="1" lang="en-US" altLang="ja-JP" sz="800" dirty="0"/>
                    </a:p>
                    <a:p>
                      <a:pPr algn="l"/>
                      <a:r>
                        <a:rPr kumimoji="1" lang="ja-JP" altLang="en-US" sz="800" dirty="0"/>
                        <a:t>を明確化（誘導者など）</a:t>
                      </a:r>
                    </a:p>
                  </a:txBody>
                  <a:tcPr anchor="ctr">
                    <a:lnR w="12700" cmpd="sng">
                      <a:noFill/>
                      <a:prstDash val="solid"/>
                    </a:lnR>
                  </a:tcPr>
                </a:tc>
                <a:extLst>
                  <a:ext uri="{0D108BD9-81ED-4DB2-BD59-A6C34878D82A}">
                    <a16:rowId xmlns:a16="http://schemas.microsoft.com/office/drawing/2014/main" val="3710637345"/>
                  </a:ext>
                </a:extLst>
              </a:tr>
            </a:tbl>
          </a:graphicData>
        </a:graphic>
      </p:graphicFrame>
      <p:grpSp>
        <p:nvGrpSpPr>
          <p:cNvPr id="10" name="グループ化 9">
            <a:extLst>
              <a:ext uri="{FF2B5EF4-FFF2-40B4-BE49-F238E27FC236}">
                <a16:creationId xmlns:a16="http://schemas.microsoft.com/office/drawing/2014/main" id="{019AF74B-9E57-95ED-CC48-10588BBEC27F}"/>
              </a:ext>
            </a:extLst>
          </p:cNvPr>
          <p:cNvGrpSpPr/>
          <p:nvPr/>
        </p:nvGrpSpPr>
        <p:grpSpPr>
          <a:xfrm>
            <a:off x="427754" y="6975012"/>
            <a:ext cx="346829" cy="330013"/>
            <a:chOff x="458230" y="7496278"/>
            <a:chExt cx="346829" cy="330013"/>
          </a:xfrm>
        </p:grpSpPr>
        <p:pic>
          <p:nvPicPr>
            <p:cNvPr id="12" name="図 11" descr="アイコン&#10;&#10;自動的に生成された説明">
              <a:extLst>
                <a:ext uri="{FF2B5EF4-FFF2-40B4-BE49-F238E27FC236}">
                  <a16:creationId xmlns:a16="http://schemas.microsoft.com/office/drawing/2014/main" id="{2FBBFFF1-9EE3-2B8C-EFD8-486FA26FE26B}"/>
                </a:ext>
              </a:extLst>
            </p:cNvPr>
            <p:cNvPicPr>
              <a:picLocks noChangeAspect="1"/>
            </p:cNvPicPr>
            <p:nvPr/>
          </p:nvPicPr>
          <p:blipFill>
            <a:blip r:embed="rId3"/>
            <a:stretch>
              <a:fillRect/>
            </a:stretch>
          </p:blipFill>
          <p:spPr>
            <a:xfrm>
              <a:off x="458230" y="7496278"/>
              <a:ext cx="346829" cy="330013"/>
            </a:xfrm>
            <a:prstGeom prst="rect">
              <a:avLst/>
            </a:prstGeom>
          </p:spPr>
        </p:pic>
        <p:sp>
          <p:nvSpPr>
            <p:cNvPr id="22" name="テキスト ボックス 21">
              <a:extLst>
                <a:ext uri="{FF2B5EF4-FFF2-40B4-BE49-F238E27FC236}">
                  <a16:creationId xmlns:a16="http://schemas.microsoft.com/office/drawing/2014/main" id="{B8D4D2F5-7725-D3D4-925D-0DED9A701DB4}"/>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23" name="グループ化 22">
            <a:extLst>
              <a:ext uri="{FF2B5EF4-FFF2-40B4-BE49-F238E27FC236}">
                <a16:creationId xmlns:a16="http://schemas.microsoft.com/office/drawing/2014/main" id="{88D3600C-F1BE-FDFA-09DB-4379E42AD593}"/>
              </a:ext>
            </a:extLst>
          </p:cNvPr>
          <p:cNvGrpSpPr/>
          <p:nvPr/>
        </p:nvGrpSpPr>
        <p:grpSpPr>
          <a:xfrm>
            <a:off x="427754" y="7494677"/>
            <a:ext cx="346829" cy="330013"/>
            <a:chOff x="458230" y="7496278"/>
            <a:chExt cx="346829" cy="330013"/>
          </a:xfrm>
        </p:grpSpPr>
        <p:pic>
          <p:nvPicPr>
            <p:cNvPr id="24" name="図 23" descr="アイコン&#10;&#10;自動的に生成された説明">
              <a:extLst>
                <a:ext uri="{FF2B5EF4-FFF2-40B4-BE49-F238E27FC236}">
                  <a16:creationId xmlns:a16="http://schemas.microsoft.com/office/drawing/2014/main" id="{1A59DCDA-888B-727D-6761-D307B3C2BFD6}"/>
                </a:ext>
              </a:extLst>
            </p:cNvPr>
            <p:cNvPicPr>
              <a:picLocks noChangeAspect="1"/>
            </p:cNvPicPr>
            <p:nvPr/>
          </p:nvPicPr>
          <p:blipFill>
            <a:blip r:embed="rId3"/>
            <a:stretch>
              <a:fillRect/>
            </a:stretch>
          </p:blipFill>
          <p:spPr>
            <a:xfrm>
              <a:off x="458230" y="7496278"/>
              <a:ext cx="346829" cy="330013"/>
            </a:xfrm>
            <a:prstGeom prst="rect">
              <a:avLst/>
            </a:prstGeom>
          </p:spPr>
        </p:pic>
        <p:sp>
          <p:nvSpPr>
            <p:cNvPr id="25" name="テキスト ボックス 24">
              <a:extLst>
                <a:ext uri="{FF2B5EF4-FFF2-40B4-BE49-F238E27FC236}">
                  <a16:creationId xmlns:a16="http://schemas.microsoft.com/office/drawing/2014/main" id="{554EFE8B-30A5-EFAE-7CA0-BA02BB1F508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grpSp>
        <p:nvGrpSpPr>
          <p:cNvPr id="26" name="グループ化 25">
            <a:extLst>
              <a:ext uri="{FF2B5EF4-FFF2-40B4-BE49-F238E27FC236}">
                <a16:creationId xmlns:a16="http://schemas.microsoft.com/office/drawing/2014/main" id="{CDA40D8D-5C2D-F25C-1F2F-E14A02DA05DE}"/>
              </a:ext>
            </a:extLst>
          </p:cNvPr>
          <p:cNvGrpSpPr/>
          <p:nvPr/>
        </p:nvGrpSpPr>
        <p:grpSpPr>
          <a:xfrm>
            <a:off x="427754" y="8014342"/>
            <a:ext cx="346829" cy="330013"/>
            <a:chOff x="458230" y="7496278"/>
            <a:chExt cx="346829" cy="330013"/>
          </a:xfrm>
        </p:grpSpPr>
        <p:pic>
          <p:nvPicPr>
            <p:cNvPr id="27" name="図 26" descr="アイコン&#10;&#10;自動的に生成された説明">
              <a:extLst>
                <a:ext uri="{FF2B5EF4-FFF2-40B4-BE49-F238E27FC236}">
                  <a16:creationId xmlns:a16="http://schemas.microsoft.com/office/drawing/2014/main" id="{2A47E4A0-3BF1-1437-DA3E-FB6C0A19D443}"/>
                </a:ext>
              </a:extLst>
            </p:cNvPr>
            <p:cNvPicPr>
              <a:picLocks noChangeAspect="1"/>
            </p:cNvPicPr>
            <p:nvPr/>
          </p:nvPicPr>
          <p:blipFill>
            <a:blip r:embed="rId3"/>
            <a:stretch>
              <a:fillRect/>
            </a:stretch>
          </p:blipFill>
          <p:spPr>
            <a:xfrm>
              <a:off x="458230" y="7496278"/>
              <a:ext cx="346829" cy="330013"/>
            </a:xfrm>
            <a:prstGeom prst="rect">
              <a:avLst/>
            </a:prstGeom>
          </p:spPr>
        </p:pic>
        <p:sp>
          <p:nvSpPr>
            <p:cNvPr id="28" name="テキスト ボックス 27">
              <a:extLst>
                <a:ext uri="{FF2B5EF4-FFF2-40B4-BE49-F238E27FC236}">
                  <a16:creationId xmlns:a16="http://schemas.microsoft.com/office/drawing/2014/main" id="{5DB66486-856A-AA20-9BC1-D80FA83638F3}"/>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3</a:t>
              </a:r>
              <a:endParaRPr kumimoji="1" lang="ja-JP" altLang="en-US" sz="1050" dirty="0"/>
            </a:p>
          </p:txBody>
        </p:sp>
      </p:grpSp>
      <p:grpSp>
        <p:nvGrpSpPr>
          <p:cNvPr id="29" name="グループ化 28">
            <a:extLst>
              <a:ext uri="{FF2B5EF4-FFF2-40B4-BE49-F238E27FC236}">
                <a16:creationId xmlns:a16="http://schemas.microsoft.com/office/drawing/2014/main" id="{8518F307-7DF3-B6CF-5D38-0D67BE6B4BBB}"/>
              </a:ext>
            </a:extLst>
          </p:cNvPr>
          <p:cNvGrpSpPr/>
          <p:nvPr/>
        </p:nvGrpSpPr>
        <p:grpSpPr>
          <a:xfrm>
            <a:off x="3439640" y="4394941"/>
            <a:ext cx="346829" cy="330013"/>
            <a:chOff x="458230" y="7496278"/>
            <a:chExt cx="346829" cy="330013"/>
          </a:xfrm>
        </p:grpSpPr>
        <p:pic>
          <p:nvPicPr>
            <p:cNvPr id="30" name="図 29" descr="アイコン&#10;&#10;自動的に生成された説明">
              <a:extLst>
                <a:ext uri="{FF2B5EF4-FFF2-40B4-BE49-F238E27FC236}">
                  <a16:creationId xmlns:a16="http://schemas.microsoft.com/office/drawing/2014/main" id="{6AB03624-DE7B-9EF8-E190-A6663089AE49}"/>
                </a:ext>
              </a:extLst>
            </p:cNvPr>
            <p:cNvPicPr>
              <a:picLocks noChangeAspect="1"/>
            </p:cNvPicPr>
            <p:nvPr/>
          </p:nvPicPr>
          <p:blipFill>
            <a:blip r:embed="rId3"/>
            <a:stretch>
              <a:fillRect/>
            </a:stretch>
          </p:blipFill>
          <p:spPr>
            <a:xfrm>
              <a:off x="458230" y="7496278"/>
              <a:ext cx="346829" cy="330013"/>
            </a:xfrm>
            <a:prstGeom prst="rect">
              <a:avLst/>
            </a:prstGeom>
          </p:spPr>
        </p:pic>
        <p:sp>
          <p:nvSpPr>
            <p:cNvPr id="31" name="テキスト ボックス 30">
              <a:extLst>
                <a:ext uri="{FF2B5EF4-FFF2-40B4-BE49-F238E27FC236}">
                  <a16:creationId xmlns:a16="http://schemas.microsoft.com/office/drawing/2014/main" id="{B97FBA66-2226-ECD6-D900-D33FA6E93413}"/>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32" name="グループ化 31">
            <a:extLst>
              <a:ext uri="{FF2B5EF4-FFF2-40B4-BE49-F238E27FC236}">
                <a16:creationId xmlns:a16="http://schemas.microsoft.com/office/drawing/2014/main" id="{BEBDAC2F-7B62-905D-6002-917977D6BF52}"/>
              </a:ext>
            </a:extLst>
          </p:cNvPr>
          <p:cNvGrpSpPr/>
          <p:nvPr/>
        </p:nvGrpSpPr>
        <p:grpSpPr>
          <a:xfrm>
            <a:off x="2626486" y="4787993"/>
            <a:ext cx="346829" cy="330013"/>
            <a:chOff x="458230" y="7496278"/>
            <a:chExt cx="346829" cy="330013"/>
          </a:xfrm>
        </p:grpSpPr>
        <p:pic>
          <p:nvPicPr>
            <p:cNvPr id="33" name="図 32" descr="アイコン&#10;&#10;自動的に生成された説明">
              <a:extLst>
                <a:ext uri="{FF2B5EF4-FFF2-40B4-BE49-F238E27FC236}">
                  <a16:creationId xmlns:a16="http://schemas.microsoft.com/office/drawing/2014/main" id="{C8891EB8-BCD3-0A96-DE43-B10B57F4718F}"/>
                </a:ext>
              </a:extLst>
            </p:cNvPr>
            <p:cNvPicPr>
              <a:picLocks noChangeAspect="1"/>
            </p:cNvPicPr>
            <p:nvPr/>
          </p:nvPicPr>
          <p:blipFill>
            <a:blip r:embed="rId3"/>
            <a:stretch>
              <a:fillRect/>
            </a:stretch>
          </p:blipFill>
          <p:spPr>
            <a:xfrm>
              <a:off x="458230" y="7496278"/>
              <a:ext cx="346829" cy="330013"/>
            </a:xfrm>
            <a:prstGeom prst="rect">
              <a:avLst/>
            </a:prstGeom>
          </p:spPr>
        </p:pic>
        <p:sp>
          <p:nvSpPr>
            <p:cNvPr id="34" name="テキスト ボックス 33">
              <a:extLst>
                <a:ext uri="{FF2B5EF4-FFF2-40B4-BE49-F238E27FC236}">
                  <a16:creationId xmlns:a16="http://schemas.microsoft.com/office/drawing/2014/main" id="{C49170DE-24B6-843E-32EB-799FFC63E7CF}"/>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grpSp>
        <p:nvGrpSpPr>
          <p:cNvPr id="35" name="グループ化 34">
            <a:extLst>
              <a:ext uri="{FF2B5EF4-FFF2-40B4-BE49-F238E27FC236}">
                <a16:creationId xmlns:a16="http://schemas.microsoft.com/office/drawing/2014/main" id="{8DBF635C-58BB-4028-86BC-DDBD5AC64B41}"/>
              </a:ext>
            </a:extLst>
          </p:cNvPr>
          <p:cNvGrpSpPr/>
          <p:nvPr/>
        </p:nvGrpSpPr>
        <p:grpSpPr>
          <a:xfrm>
            <a:off x="2315015" y="5800774"/>
            <a:ext cx="346829" cy="330013"/>
            <a:chOff x="458230" y="7496278"/>
            <a:chExt cx="346829" cy="330013"/>
          </a:xfrm>
        </p:grpSpPr>
        <p:pic>
          <p:nvPicPr>
            <p:cNvPr id="36" name="図 35" descr="アイコン&#10;&#10;自動的に生成された説明">
              <a:extLst>
                <a:ext uri="{FF2B5EF4-FFF2-40B4-BE49-F238E27FC236}">
                  <a16:creationId xmlns:a16="http://schemas.microsoft.com/office/drawing/2014/main" id="{1C416384-D8AA-668F-3438-56D8DD3FAA27}"/>
                </a:ext>
              </a:extLst>
            </p:cNvPr>
            <p:cNvPicPr>
              <a:picLocks noChangeAspect="1"/>
            </p:cNvPicPr>
            <p:nvPr/>
          </p:nvPicPr>
          <p:blipFill>
            <a:blip r:embed="rId3"/>
            <a:stretch>
              <a:fillRect/>
            </a:stretch>
          </p:blipFill>
          <p:spPr>
            <a:xfrm>
              <a:off x="458230" y="7496278"/>
              <a:ext cx="346829" cy="330013"/>
            </a:xfrm>
            <a:prstGeom prst="rect">
              <a:avLst/>
            </a:prstGeom>
          </p:spPr>
        </p:pic>
        <p:sp>
          <p:nvSpPr>
            <p:cNvPr id="37" name="テキスト ボックス 36">
              <a:extLst>
                <a:ext uri="{FF2B5EF4-FFF2-40B4-BE49-F238E27FC236}">
                  <a16:creationId xmlns:a16="http://schemas.microsoft.com/office/drawing/2014/main" id="{E941D6B7-7A41-2D26-1F01-E802A7D91EA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3</a:t>
              </a:r>
              <a:endParaRPr kumimoji="1" lang="ja-JP" altLang="en-US" sz="1050" dirty="0"/>
            </a:p>
          </p:txBody>
        </p:sp>
      </p:grpSp>
      <p:pic>
        <p:nvPicPr>
          <p:cNvPr id="13" name="図 12" descr="ダイアグラム, 設計図&#10;&#10;自動的に生成された説明">
            <a:extLst>
              <a:ext uri="{FF2B5EF4-FFF2-40B4-BE49-F238E27FC236}">
                <a16:creationId xmlns:a16="http://schemas.microsoft.com/office/drawing/2014/main" id="{3BBDE94D-4B7B-C617-DC73-32F7B554D3E3}"/>
              </a:ext>
            </a:extLst>
          </p:cNvPr>
          <p:cNvPicPr>
            <a:picLocks noChangeAspect="1"/>
          </p:cNvPicPr>
          <p:nvPr/>
        </p:nvPicPr>
        <p:blipFill>
          <a:blip r:embed="rId4"/>
          <a:stretch>
            <a:fillRect/>
          </a:stretch>
        </p:blipFill>
        <p:spPr>
          <a:xfrm>
            <a:off x="321589" y="2772318"/>
            <a:ext cx="6188407" cy="3420000"/>
          </a:xfrm>
          <a:prstGeom prst="rect">
            <a:avLst/>
          </a:prstGeom>
        </p:spPr>
      </p:pic>
      <p:grpSp>
        <p:nvGrpSpPr>
          <p:cNvPr id="14" name="グループ化 13">
            <a:extLst>
              <a:ext uri="{FF2B5EF4-FFF2-40B4-BE49-F238E27FC236}">
                <a16:creationId xmlns:a16="http://schemas.microsoft.com/office/drawing/2014/main" id="{50E39B37-A09A-C1B8-42A3-666DC547BA52}"/>
              </a:ext>
            </a:extLst>
          </p:cNvPr>
          <p:cNvGrpSpPr/>
          <p:nvPr/>
        </p:nvGrpSpPr>
        <p:grpSpPr>
          <a:xfrm>
            <a:off x="427754" y="8534007"/>
            <a:ext cx="346829" cy="330013"/>
            <a:chOff x="458230" y="7496278"/>
            <a:chExt cx="346829" cy="330013"/>
          </a:xfrm>
        </p:grpSpPr>
        <p:pic>
          <p:nvPicPr>
            <p:cNvPr id="15" name="図 14" descr="アイコン&#10;&#10;自動的に生成された説明">
              <a:extLst>
                <a:ext uri="{FF2B5EF4-FFF2-40B4-BE49-F238E27FC236}">
                  <a16:creationId xmlns:a16="http://schemas.microsoft.com/office/drawing/2014/main" id="{BB90E02E-6990-7C25-30C4-CADDD1B335ED}"/>
                </a:ext>
              </a:extLst>
            </p:cNvPr>
            <p:cNvPicPr>
              <a:picLocks noChangeAspect="1"/>
            </p:cNvPicPr>
            <p:nvPr/>
          </p:nvPicPr>
          <p:blipFill>
            <a:blip r:embed="rId3"/>
            <a:stretch>
              <a:fillRect/>
            </a:stretch>
          </p:blipFill>
          <p:spPr>
            <a:xfrm>
              <a:off x="458230" y="7496278"/>
              <a:ext cx="346829" cy="330013"/>
            </a:xfrm>
            <a:prstGeom prst="rect">
              <a:avLst/>
            </a:prstGeom>
          </p:spPr>
        </p:pic>
        <p:sp>
          <p:nvSpPr>
            <p:cNvPr id="16" name="テキスト ボックス 15">
              <a:extLst>
                <a:ext uri="{FF2B5EF4-FFF2-40B4-BE49-F238E27FC236}">
                  <a16:creationId xmlns:a16="http://schemas.microsoft.com/office/drawing/2014/main" id="{4CDC63BB-7AE8-00C6-F8A1-DE7BCE809B25}"/>
                </a:ext>
              </a:extLst>
            </p:cNvPr>
            <p:cNvSpPr txBox="1"/>
            <p:nvPr/>
          </p:nvSpPr>
          <p:spPr>
            <a:xfrm>
              <a:off x="493588" y="7553923"/>
              <a:ext cx="276112" cy="253916"/>
            </a:xfrm>
            <a:prstGeom prst="rect">
              <a:avLst/>
            </a:prstGeom>
            <a:noFill/>
          </p:spPr>
          <p:txBody>
            <a:bodyPr wrap="square" rtlCol="0">
              <a:spAutoFit/>
            </a:bodyPr>
            <a:lstStyle/>
            <a:p>
              <a:pPr algn="ctr"/>
              <a:r>
                <a:rPr kumimoji="1" lang="en-US" altLang="ja-JP" sz="1050" dirty="0"/>
                <a:t>4</a:t>
              </a:r>
            </a:p>
          </p:txBody>
        </p:sp>
      </p:grpSp>
      <p:grpSp>
        <p:nvGrpSpPr>
          <p:cNvPr id="17" name="グループ化 16">
            <a:extLst>
              <a:ext uri="{FF2B5EF4-FFF2-40B4-BE49-F238E27FC236}">
                <a16:creationId xmlns:a16="http://schemas.microsoft.com/office/drawing/2014/main" id="{AEFA87B3-1B5D-584F-ECD3-9513D877E95B}"/>
              </a:ext>
            </a:extLst>
          </p:cNvPr>
          <p:cNvGrpSpPr/>
          <p:nvPr/>
        </p:nvGrpSpPr>
        <p:grpSpPr>
          <a:xfrm>
            <a:off x="427754" y="9053673"/>
            <a:ext cx="346829" cy="330013"/>
            <a:chOff x="458230" y="7496278"/>
            <a:chExt cx="346829" cy="330013"/>
          </a:xfrm>
        </p:grpSpPr>
        <p:pic>
          <p:nvPicPr>
            <p:cNvPr id="18" name="図 17" descr="アイコン&#10;&#10;自動的に生成された説明">
              <a:extLst>
                <a:ext uri="{FF2B5EF4-FFF2-40B4-BE49-F238E27FC236}">
                  <a16:creationId xmlns:a16="http://schemas.microsoft.com/office/drawing/2014/main" id="{F97C3255-C9A9-C389-E273-C14E4340D477}"/>
                </a:ext>
              </a:extLst>
            </p:cNvPr>
            <p:cNvPicPr>
              <a:picLocks noChangeAspect="1"/>
            </p:cNvPicPr>
            <p:nvPr/>
          </p:nvPicPr>
          <p:blipFill>
            <a:blip r:embed="rId3"/>
            <a:stretch>
              <a:fillRect/>
            </a:stretch>
          </p:blipFill>
          <p:spPr>
            <a:xfrm>
              <a:off x="458230" y="7496278"/>
              <a:ext cx="346829" cy="330013"/>
            </a:xfrm>
            <a:prstGeom prst="rect">
              <a:avLst/>
            </a:prstGeom>
          </p:spPr>
        </p:pic>
        <p:sp>
          <p:nvSpPr>
            <p:cNvPr id="19" name="テキスト ボックス 18">
              <a:extLst>
                <a:ext uri="{FF2B5EF4-FFF2-40B4-BE49-F238E27FC236}">
                  <a16:creationId xmlns:a16="http://schemas.microsoft.com/office/drawing/2014/main" id="{78A35583-6194-42D5-C9D3-A23464F726B2}"/>
                </a:ext>
              </a:extLst>
            </p:cNvPr>
            <p:cNvSpPr txBox="1"/>
            <p:nvPr/>
          </p:nvSpPr>
          <p:spPr>
            <a:xfrm>
              <a:off x="493588" y="7553923"/>
              <a:ext cx="276112" cy="253916"/>
            </a:xfrm>
            <a:prstGeom prst="rect">
              <a:avLst/>
            </a:prstGeom>
            <a:noFill/>
          </p:spPr>
          <p:txBody>
            <a:bodyPr wrap="square" rtlCol="0">
              <a:spAutoFit/>
            </a:bodyPr>
            <a:lstStyle/>
            <a:p>
              <a:pPr algn="ctr"/>
              <a:r>
                <a:rPr kumimoji="1" lang="en-US" altLang="ja-JP" sz="1050" dirty="0"/>
                <a:t>5 </a:t>
              </a:r>
            </a:p>
          </p:txBody>
        </p:sp>
      </p:grpSp>
      <p:sp>
        <p:nvSpPr>
          <p:cNvPr id="2" name="テキスト ボックス 1">
            <a:extLst>
              <a:ext uri="{FF2B5EF4-FFF2-40B4-BE49-F238E27FC236}">
                <a16:creationId xmlns:a16="http://schemas.microsoft.com/office/drawing/2014/main" id="{54507CF6-9696-A5B3-91DA-1647A1F75DD8}"/>
              </a:ext>
            </a:extLst>
          </p:cNvPr>
          <p:cNvSpPr txBox="1"/>
          <p:nvPr/>
        </p:nvSpPr>
        <p:spPr>
          <a:xfrm>
            <a:off x="1623447" y="533791"/>
            <a:ext cx="3611105" cy="400110"/>
          </a:xfrm>
          <a:prstGeom prst="rect">
            <a:avLst/>
          </a:prstGeom>
          <a:noFill/>
        </p:spPr>
        <p:txBody>
          <a:bodyPr wrap="square" rtlCol="0">
            <a:spAutoFit/>
          </a:bodyPr>
          <a:lstStyle/>
          <a:p>
            <a:pPr algn="ctr"/>
            <a:r>
              <a:rPr kumimoji="1" lang="en-US" altLang="ja-JP" sz="2000" b="1" dirty="0">
                <a:solidFill>
                  <a:schemeClr val="bg1"/>
                </a:solidFill>
              </a:rPr>
              <a:t>KYT</a:t>
            </a:r>
            <a:r>
              <a:rPr kumimoji="1" lang="ja-JP" altLang="en-US" sz="2000" b="1" dirty="0">
                <a:solidFill>
                  <a:schemeClr val="bg1"/>
                </a:solidFill>
              </a:rPr>
              <a:t>シート</a:t>
            </a:r>
            <a:r>
              <a:rPr kumimoji="1" lang="en-US" altLang="ja-JP" sz="2000" b="1" dirty="0">
                <a:solidFill>
                  <a:schemeClr val="bg1"/>
                </a:solidFill>
              </a:rPr>
              <a:t> 〜</a:t>
            </a:r>
            <a:r>
              <a:rPr kumimoji="1" lang="ja-JP" altLang="en-US" sz="2000" b="1" dirty="0">
                <a:solidFill>
                  <a:schemeClr val="bg1"/>
                </a:solidFill>
              </a:rPr>
              <a:t>車両運転編</a:t>
            </a:r>
            <a:r>
              <a:rPr kumimoji="1" lang="en-US" altLang="ja-JP" sz="2000" b="1" dirty="0">
                <a:solidFill>
                  <a:schemeClr val="bg1"/>
                </a:solidFill>
              </a:rPr>
              <a:t>〜</a:t>
            </a:r>
            <a:endParaRPr kumimoji="1" lang="ja-JP" altLang="en-US" sz="2000" b="1" dirty="0">
              <a:solidFill>
                <a:schemeClr val="bg1"/>
              </a:solidFill>
            </a:endParaRPr>
          </a:p>
        </p:txBody>
      </p:sp>
    </p:spTree>
    <p:extLst>
      <p:ext uri="{BB962C8B-B14F-4D97-AF65-F5344CB8AC3E}">
        <p14:creationId xmlns:p14="http://schemas.microsoft.com/office/powerpoint/2010/main" val="2601706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5F6482F-AED3-CCEE-82CD-E064E137E6FA}"/>
              </a:ext>
            </a:extLst>
          </p:cNvPr>
          <p:cNvSpPr txBox="1"/>
          <p:nvPr/>
        </p:nvSpPr>
        <p:spPr>
          <a:xfrm>
            <a:off x="1623447" y="533791"/>
            <a:ext cx="3611105" cy="400110"/>
          </a:xfrm>
          <a:prstGeom prst="rect">
            <a:avLst/>
          </a:prstGeom>
          <a:noFill/>
        </p:spPr>
        <p:txBody>
          <a:bodyPr wrap="square" rtlCol="0">
            <a:spAutoFit/>
          </a:bodyPr>
          <a:lstStyle/>
          <a:p>
            <a:pPr algn="ctr"/>
            <a:r>
              <a:rPr kumimoji="1" lang="en-US" altLang="ja-JP" sz="2000" b="1" dirty="0">
                <a:solidFill>
                  <a:schemeClr val="bg1"/>
                </a:solidFill>
              </a:rPr>
              <a:t>KYT</a:t>
            </a:r>
            <a:r>
              <a:rPr kumimoji="1" lang="ja-JP" altLang="en-US" sz="2000" b="1" dirty="0">
                <a:solidFill>
                  <a:schemeClr val="bg1"/>
                </a:solidFill>
              </a:rPr>
              <a:t>シート</a:t>
            </a:r>
            <a:r>
              <a:rPr kumimoji="1" lang="en-US" altLang="ja-JP" sz="2000" b="1" dirty="0">
                <a:solidFill>
                  <a:schemeClr val="bg1"/>
                </a:solidFill>
              </a:rPr>
              <a:t> 〜</a:t>
            </a:r>
            <a:r>
              <a:rPr kumimoji="1" lang="zh-TW" altLang="en-US" sz="2000" b="1" dirty="0">
                <a:solidFill>
                  <a:schemeClr val="bg1"/>
                </a:solidFill>
                <a:latin typeface="游ゴシック　本文"/>
                <a:ea typeface="游ゴシック" panose="020B0400000000000000" pitchFamily="50" charset="-128"/>
              </a:rPr>
              <a:t>車両整備中編</a:t>
            </a:r>
            <a:r>
              <a:rPr kumimoji="1" lang="en-US" altLang="ja-JP" sz="2000" b="1" dirty="0">
                <a:solidFill>
                  <a:schemeClr val="bg1"/>
                </a:solidFill>
              </a:rPr>
              <a:t>〜</a:t>
            </a:r>
            <a:endParaRPr kumimoji="1" lang="ja-JP" altLang="en-US" sz="2000" b="1" dirty="0">
              <a:solidFill>
                <a:schemeClr val="bg1"/>
              </a:solidFill>
            </a:endParaRPr>
          </a:p>
        </p:txBody>
      </p:sp>
      <p:sp>
        <p:nvSpPr>
          <p:cNvPr id="2" name="テキスト ボックス 1">
            <a:extLst>
              <a:ext uri="{FF2B5EF4-FFF2-40B4-BE49-F238E27FC236}">
                <a16:creationId xmlns:a16="http://schemas.microsoft.com/office/drawing/2014/main" id="{5B3C587B-977B-DF7A-5182-88737AC38DFC}"/>
              </a:ext>
            </a:extLst>
          </p:cNvPr>
          <p:cNvSpPr txBox="1"/>
          <p:nvPr/>
        </p:nvSpPr>
        <p:spPr>
          <a:xfrm>
            <a:off x="831273" y="1601373"/>
            <a:ext cx="4239490" cy="338554"/>
          </a:xfrm>
          <a:prstGeom prst="rect">
            <a:avLst/>
          </a:prstGeom>
          <a:noFill/>
        </p:spPr>
        <p:txBody>
          <a:bodyPr wrap="square" rtlCol="0">
            <a:spAutoFit/>
          </a:bodyPr>
          <a:lstStyle/>
          <a:p>
            <a:r>
              <a:rPr kumimoji="1" lang="en-US" altLang="ja-JP" sz="1050" b="1" dirty="0"/>
              <a:t>CASE</a:t>
            </a:r>
            <a:r>
              <a:rPr kumimoji="1" lang="ja-JP" altLang="en-US" sz="1050" b="1" dirty="0"/>
              <a:t>⑤　</a:t>
            </a:r>
            <a:r>
              <a:rPr kumimoji="1" lang="ja-JP" altLang="en-US" sz="1600" b="1" dirty="0"/>
              <a:t>タイヤローテーション作業など</a:t>
            </a:r>
            <a:endParaRPr kumimoji="1" lang="en-US" altLang="ja-JP" sz="1050" b="1" dirty="0"/>
          </a:p>
        </p:txBody>
      </p:sp>
      <p:sp>
        <p:nvSpPr>
          <p:cNvPr id="3" name="テキスト ボックス 2">
            <a:extLst>
              <a:ext uri="{FF2B5EF4-FFF2-40B4-BE49-F238E27FC236}">
                <a16:creationId xmlns:a16="http://schemas.microsoft.com/office/drawing/2014/main" id="{B62419E4-6B65-0C78-CA87-CF4B21F986A3}"/>
              </a:ext>
            </a:extLst>
          </p:cNvPr>
          <p:cNvSpPr txBox="1"/>
          <p:nvPr/>
        </p:nvSpPr>
        <p:spPr>
          <a:xfrm>
            <a:off x="831272" y="1970705"/>
            <a:ext cx="5201603" cy="784830"/>
          </a:xfrm>
          <a:prstGeom prst="rect">
            <a:avLst/>
          </a:prstGeom>
          <a:noFill/>
        </p:spPr>
        <p:txBody>
          <a:bodyPr wrap="square" rtlCol="0">
            <a:spAutoFit/>
          </a:bodyPr>
          <a:lstStyle/>
          <a:p>
            <a:r>
              <a:rPr kumimoji="1" lang="ja-JP" altLang="en-US" sz="900" dirty="0"/>
              <a:t>下のイラストは、タイヤローテーション中に、他のエンジニアから応援要請があったため、急いで他のストールへ向かうところです。</a:t>
            </a:r>
          </a:p>
          <a:p>
            <a:r>
              <a:rPr kumimoji="1" lang="ja-JP" altLang="en-US" sz="900" dirty="0"/>
              <a:t>危険と思われる箇所となぜ危険か、さらに安全にするためには、どのようにしたら良いか各自で</a:t>
            </a:r>
          </a:p>
          <a:p>
            <a:r>
              <a:rPr kumimoji="1" lang="ja-JP" altLang="en-US" sz="900" dirty="0"/>
              <a:t>書き出してください。</a:t>
            </a:r>
          </a:p>
          <a:p>
            <a:r>
              <a:rPr kumimoji="1" lang="ja-JP" altLang="en-US" sz="900" dirty="0"/>
              <a:t>次に、書き出した内容をスタッフ全員で話し合い、意見交換してください。</a:t>
            </a:r>
          </a:p>
        </p:txBody>
      </p:sp>
      <p:sp>
        <p:nvSpPr>
          <p:cNvPr id="10" name="テキスト ボックス 9">
            <a:extLst>
              <a:ext uri="{FF2B5EF4-FFF2-40B4-BE49-F238E27FC236}">
                <a16:creationId xmlns:a16="http://schemas.microsoft.com/office/drawing/2014/main" id="{138BADF9-EC7B-626E-DC75-444205A81AFB}"/>
              </a:ext>
            </a:extLst>
          </p:cNvPr>
          <p:cNvSpPr txBox="1"/>
          <p:nvPr/>
        </p:nvSpPr>
        <p:spPr>
          <a:xfrm>
            <a:off x="1367542" y="6490559"/>
            <a:ext cx="4122916" cy="230832"/>
          </a:xfrm>
          <a:prstGeom prst="rect">
            <a:avLst/>
          </a:prstGeom>
          <a:noFill/>
        </p:spPr>
        <p:txBody>
          <a:bodyPr wrap="square" rtlCol="0">
            <a:spAutoFit/>
          </a:bodyPr>
          <a:lstStyle/>
          <a:p>
            <a:pPr algn="ctr"/>
            <a:r>
              <a:rPr kumimoji="1" lang="ja-JP" altLang="en-US" sz="900" dirty="0"/>
              <a:t>状況：タイヤローテーション作業中に応援要請あり</a:t>
            </a:r>
          </a:p>
        </p:txBody>
      </p:sp>
      <p:graphicFrame>
        <p:nvGraphicFramePr>
          <p:cNvPr id="5" name="表 4">
            <a:extLst>
              <a:ext uri="{FF2B5EF4-FFF2-40B4-BE49-F238E27FC236}">
                <a16:creationId xmlns:a16="http://schemas.microsoft.com/office/drawing/2014/main" id="{6000336C-6C4C-906B-2408-FA727CBE0236}"/>
              </a:ext>
            </a:extLst>
          </p:cNvPr>
          <p:cNvGraphicFramePr>
            <a:graphicFrameLocks noGrp="1"/>
          </p:cNvGraphicFramePr>
          <p:nvPr/>
        </p:nvGraphicFramePr>
        <p:xfrm>
          <a:off x="321589" y="6908798"/>
          <a:ext cx="6210105" cy="2563571"/>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349062715"/>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800002028"/>
                  </a:ext>
                </a:extLst>
              </a:tr>
            </a:tbl>
          </a:graphicData>
        </a:graphic>
      </p:graphicFrame>
      <p:sp>
        <p:nvSpPr>
          <p:cNvPr id="15" name="正方形/長方形 14">
            <a:extLst>
              <a:ext uri="{FF2B5EF4-FFF2-40B4-BE49-F238E27FC236}">
                <a16:creationId xmlns:a16="http://schemas.microsoft.com/office/drawing/2014/main" id="{425E7410-1649-F683-0719-5A5688847A69}"/>
              </a:ext>
            </a:extLst>
          </p:cNvPr>
          <p:cNvSpPr/>
          <p:nvPr/>
        </p:nvSpPr>
        <p:spPr>
          <a:xfrm>
            <a:off x="4149716" y="5921110"/>
            <a:ext cx="2169671" cy="346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画像：ダミー</a:t>
            </a:r>
          </a:p>
        </p:txBody>
      </p:sp>
      <p:pic>
        <p:nvPicPr>
          <p:cNvPr id="9" name="図 8" descr="ダイアグラム, 設計図&#10;&#10;自動的に生成された説明">
            <a:extLst>
              <a:ext uri="{FF2B5EF4-FFF2-40B4-BE49-F238E27FC236}">
                <a16:creationId xmlns:a16="http://schemas.microsoft.com/office/drawing/2014/main" id="{F5D9BA00-86C3-1A40-1EEC-C6740EAC9416}"/>
              </a:ext>
            </a:extLst>
          </p:cNvPr>
          <p:cNvPicPr>
            <a:picLocks noChangeAspect="1"/>
          </p:cNvPicPr>
          <p:nvPr/>
        </p:nvPicPr>
        <p:blipFill>
          <a:blip r:embed="rId2"/>
          <a:stretch>
            <a:fillRect/>
          </a:stretch>
        </p:blipFill>
        <p:spPr>
          <a:xfrm>
            <a:off x="343287" y="2958976"/>
            <a:ext cx="6188407" cy="3420000"/>
          </a:xfrm>
          <a:prstGeom prst="rect">
            <a:avLst/>
          </a:prstGeom>
        </p:spPr>
      </p:pic>
    </p:spTree>
    <p:extLst>
      <p:ext uri="{BB962C8B-B14F-4D97-AF65-F5344CB8AC3E}">
        <p14:creationId xmlns:p14="http://schemas.microsoft.com/office/powerpoint/2010/main" val="3475626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4AF27D7-B907-E001-6997-6C6734518B68}"/>
              </a:ext>
            </a:extLst>
          </p:cNvPr>
          <p:cNvPicPr>
            <a:picLocks noChangeAspect="1"/>
          </p:cNvPicPr>
          <p:nvPr/>
        </p:nvPicPr>
        <p:blipFill>
          <a:blip r:embed="rId3"/>
          <a:stretch>
            <a:fillRect/>
          </a:stretch>
        </p:blipFill>
        <p:spPr>
          <a:xfrm>
            <a:off x="956912" y="1519620"/>
            <a:ext cx="948140" cy="902170"/>
          </a:xfrm>
          <a:prstGeom prst="rect">
            <a:avLst/>
          </a:prstGeom>
        </p:spPr>
      </p:pic>
      <p:sp>
        <p:nvSpPr>
          <p:cNvPr id="9" name="テキスト ボックス 8">
            <a:extLst>
              <a:ext uri="{FF2B5EF4-FFF2-40B4-BE49-F238E27FC236}">
                <a16:creationId xmlns:a16="http://schemas.microsoft.com/office/drawing/2014/main" id="{CE19870E-D1A7-49F8-B5F7-F3465100F3A1}"/>
              </a:ext>
            </a:extLst>
          </p:cNvPr>
          <p:cNvSpPr txBox="1"/>
          <p:nvPr/>
        </p:nvSpPr>
        <p:spPr>
          <a:xfrm>
            <a:off x="1905052" y="1840556"/>
            <a:ext cx="4328108" cy="500137"/>
          </a:xfrm>
          <a:prstGeom prst="rect">
            <a:avLst/>
          </a:prstGeom>
          <a:noFill/>
        </p:spPr>
        <p:txBody>
          <a:bodyPr wrap="square" rtlCol="0">
            <a:spAutoFit/>
          </a:bodyPr>
          <a:lstStyle/>
          <a:p>
            <a:r>
              <a:rPr kumimoji="1" lang="en-US" altLang="ja-JP" sz="1050" b="1" dirty="0"/>
              <a:t>CASE</a:t>
            </a:r>
            <a:r>
              <a:rPr kumimoji="1" lang="ja-JP" altLang="en-US" sz="1050" b="1" dirty="0"/>
              <a:t>⑤　</a:t>
            </a:r>
            <a:r>
              <a:rPr kumimoji="1" lang="en-US" altLang="ja-JP" sz="1050" b="1" dirty="0">
                <a:solidFill>
                  <a:srgbClr val="FF6600"/>
                </a:solidFill>
              </a:rPr>
              <a:t>【</a:t>
            </a:r>
            <a:r>
              <a:rPr kumimoji="1" lang="ja-JP" altLang="en-US" sz="1050" b="1" dirty="0">
                <a:solidFill>
                  <a:srgbClr val="FF6600"/>
                </a:solidFill>
              </a:rPr>
              <a:t>危険要因の例</a:t>
            </a:r>
            <a:r>
              <a:rPr kumimoji="1" lang="en-US" altLang="ja-JP" sz="1050" b="1" dirty="0">
                <a:solidFill>
                  <a:srgbClr val="FF6600"/>
                </a:solidFill>
              </a:rPr>
              <a:t>】</a:t>
            </a:r>
          </a:p>
          <a:p>
            <a:r>
              <a:rPr kumimoji="1" lang="ja-JP" altLang="en-US" sz="1600" b="1" dirty="0"/>
              <a:t>タイヤローテーション作業などに潜んでいる</a:t>
            </a:r>
            <a:endParaRPr kumimoji="1" lang="en-US" altLang="ja-JP" sz="1050" b="1" dirty="0"/>
          </a:p>
        </p:txBody>
      </p:sp>
      <p:graphicFrame>
        <p:nvGraphicFramePr>
          <p:cNvPr id="7" name="表 6">
            <a:extLst>
              <a:ext uri="{FF2B5EF4-FFF2-40B4-BE49-F238E27FC236}">
                <a16:creationId xmlns:a16="http://schemas.microsoft.com/office/drawing/2014/main" id="{0B2888A5-BE71-CE68-0392-616F90F43C2E}"/>
              </a:ext>
            </a:extLst>
          </p:cNvPr>
          <p:cNvGraphicFramePr>
            <a:graphicFrameLocks noGrp="1"/>
          </p:cNvGraphicFramePr>
          <p:nvPr/>
        </p:nvGraphicFramePr>
        <p:xfrm>
          <a:off x="321589" y="6419392"/>
          <a:ext cx="6210105" cy="3089115"/>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286575">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462450">
                <a:tc>
                  <a:txBody>
                    <a:bodyPr/>
                    <a:lstStyle/>
                    <a:p>
                      <a:pPr algn="ctr"/>
                      <a:endParaRPr kumimoji="1" lang="ja-JP" altLang="en-US" sz="800" dirty="0"/>
                    </a:p>
                  </a:txBody>
                  <a:tcPr anchor="ctr">
                    <a:lnL w="12700" cmpd="sng">
                      <a:noFill/>
                      <a:prstDash val="solid"/>
                    </a:lnL>
                  </a:tcPr>
                </a:tc>
                <a:tc>
                  <a:txBody>
                    <a:bodyPr/>
                    <a:lstStyle/>
                    <a:p>
                      <a:r>
                        <a:rPr kumimoji="1" lang="ja-JP" altLang="en-US" sz="800" dirty="0"/>
                        <a:t>床がオイルなどで濡れている</a:t>
                      </a:r>
                    </a:p>
                  </a:txBody>
                  <a:tcPr anchor="ctr"/>
                </a:tc>
                <a:tc>
                  <a:txBody>
                    <a:bodyPr/>
                    <a:lstStyle/>
                    <a:p>
                      <a:r>
                        <a:rPr kumimoji="1" lang="ja-JP" altLang="en-US" sz="800" dirty="0"/>
                        <a:t>・足が滑って転倒する</a:t>
                      </a:r>
                    </a:p>
                  </a:txBody>
                  <a:tcPr anchor="ctr"/>
                </a:tc>
                <a:tc>
                  <a:txBody>
                    <a:bodyPr/>
                    <a:lstStyle/>
                    <a:p>
                      <a:pPr algn="l"/>
                      <a:r>
                        <a:rPr kumimoji="1" lang="ja-JP" altLang="en-US" sz="800" dirty="0"/>
                        <a:t>オイルなどがこぼれたら直ぐに</a:t>
                      </a:r>
                    </a:p>
                    <a:p>
                      <a:pPr algn="l"/>
                      <a:r>
                        <a:rPr kumimoji="1" lang="ja-JP" altLang="en-US" sz="800" dirty="0"/>
                        <a:t>清掃する</a:t>
                      </a:r>
                    </a:p>
                  </a:txBody>
                  <a:tcPr anchor="ctr">
                    <a:lnR w="12700" cmpd="sng">
                      <a:noFill/>
                      <a:prstDash val="solid"/>
                    </a:lnR>
                  </a:tcPr>
                </a:tc>
                <a:extLst>
                  <a:ext uri="{0D108BD9-81ED-4DB2-BD59-A6C34878D82A}">
                    <a16:rowId xmlns:a16="http://schemas.microsoft.com/office/drawing/2014/main" val="917558050"/>
                  </a:ext>
                </a:extLst>
              </a:tr>
              <a:tr h="462450">
                <a:tc>
                  <a:txBody>
                    <a:bodyPr/>
                    <a:lstStyle/>
                    <a:p>
                      <a:pPr algn="ctr"/>
                      <a:endParaRPr kumimoji="1" lang="ja-JP" altLang="en-US" sz="800" dirty="0"/>
                    </a:p>
                  </a:txBody>
                  <a:tcPr anchor="ctr">
                    <a:lnL w="12700" cmpd="sng">
                      <a:noFill/>
                      <a:prstDash val="solid"/>
                    </a:lnL>
                  </a:tcPr>
                </a:tc>
                <a:tc>
                  <a:txBody>
                    <a:bodyPr/>
                    <a:lstStyle/>
                    <a:p>
                      <a:r>
                        <a:rPr kumimoji="1" lang="ja-JP" altLang="en-US" sz="800" dirty="0"/>
                        <a:t>ハブナットが床に散乱</a:t>
                      </a:r>
                    </a:p>
                  </a:txBody>
                  <a:tcPr anchor="ctr"/>
                </a:tc>
                <a:tc>
                  <a:txBody>
                    <a:bodyPr/>
                    <a:lstStyle/>
                    <a:p>
                      <a:r>
                        <a:rPr kumimoji="1" lang="ja-JP" altLang="en-US" sz="800" dirty="0"/>
                        <a:t>・ハブナットを踏みつけ、転倒する</a:t>
                      </a:r>
                    </a:p>
                  </a:txBody>
                  <a:tcPr anchor="ctr"/>
                </a:tc>
                <a:tc>
                  <a:txBody>
                    <a:bodyPr/>
                    <a:lstStyle/>
                    <a:p>
                      <a:pPr algn="l"/>
                      <a:r>
                        <a:rPr kumimoji="1" lang="ja-JP" altLang="en-US" sz="800" dirty="0"/>
                        <a:t>整理箱に入れる</a:t>
                      </a:r>
                    </a:p>
                  </a:txBody>
                  <a:tcPr anchor="ctr">
                    <a:lnR w="12700" cmpd="sng">
                      <a:noFill/>
                      <a:prstDash val="solid"/>
                    </a:lnR>
                  </a:tcPr>
                </a:tc>
                <a:extLst>
                  <a:ext uri="{0D108BD9-81ED-4DB2-BD59-A6C34878D82A}">
                    <a16:rowId xmlns:a16="http://schemas.microsoft.com/office/drawing/2014/main" val="2926061779"/>
                  </a:ext>
                </a:extLst>
              </a:tr>
              <a:tr h="462450">
                <a:tc>
                  <a:txBody>
                    <a:bodyPr/>
                    <a:lstStyle/>
                    <a:p>
                      <a:pPr algn="ctr"/>
                      <a:endParaRPr kumimoji="1" lang="ja-JP" altLang="en-US" sz="800" dirty="0"/>
                    </a:p>
                  </a:txBody>
                  <a:tcPr anchor="ctr">
                    <a:lnL w="12700" cmpd="sng">
                      <a:noFill/>
                      <a:prstDash val="solid"/>
                    </a:lnL>
                  </a:tcPr>
                </a:tc>
                <a:tc>
                  <a:txBody>
                    <a:bodyPr/>
                    <a:lstStyle/>
                    <a:p>
                      <a:r>
                        <a:rPr kumimoji="1" lang="ja-JP" altLang="en-US" sz="800" dirty="0"/>
                        <a:t>エアホース、インパクトレンチ</a:t>
                      </a:r>
                    </a:p>
                  </a:txBody>
                  <a:tcPr anchor="ctr"/>
                </a:tc>
                <a:tc>
                  <a:txBody>
                    <a:bodyPr/>
                    <a:lstStyle/>
                    <a:p>
                      <a:r>
                        <a:rPr kumimoji="1" lang="ja-JP" altLang="en-US" sz="800" dirty="0"/>
                        <a:t>・エアホースに引っ掛かり転倒する</a:t>
                      </a:r>
                    </a:p>
                  </a:txBody>
                  <a:tcPr anchor="ctr"/>
                </a:tc>
                <a:tc>
                  <a:txBody>
                    <a:bodyPr/>
                    <a:lstStyle/>
                    <a:p>
                      <a:pPr algn="l"/>
                      <a:r>
                        <a:rPr kumimoji="1" lang="ja-JP" altLang="en-US" sz="800" dirty="0"/>
                        <a:t>必要以上に出さない、またがない、工具を床に置かない</a:t>
                      </a:r>
                    </a:p>
                  </a:txBody>
                  <a:tcPr anchor="ctr">
                    <a:lnR w="12700" cmpd="sng">
                      <a:noFill/>
                      <a:prstDash val="solid"/>
                    </a:lnR>
                  </a:tcPr>
                </a:tc>
                <a:extLst>
                  <a:ext uri="{0D108BD9-81ED-4DB2-BD59-A6C34878D82A}">
                    <a16:rowId xmlns:a16="http://schemas.microsoft.com/office/drawing/2014/main" val="3349062715"/>
                  </a:ext>
                </a:extLst>
              </a:tr>
              <a:tr h="490290">
                <a:tc>
                  <a:txBody>
                    <a:bodyPr/>
                    <a:lstStyle/>
                    <a:p>
                      <a:pPr algn="ctr"/>
                      <a:endParaRPr kumimoji="1" lang="ja-JP" altLang="en-US" sz="800" dirty="0"/>
                    </a:p>
                  </a:txBody>
                  <a:tcPr anchor="ctr">
                    <a:lnL w="12700" cmpd="sng">
                      <a:noFill/>
                      <a:prstDash val="solid"/>
                    </a:lnL>
                  </a:tcPr>
                </a:tc>
                <a:tc>
                  <a:txBody>
                    <a:bodyPr/>
                    <a:lstStyle/>
                    <a:p>
                      <a:r>
                        <a:rPr kumimoji="1" lang="ja-JP" altLang="en-US" sz="800" dirty="0"/>
                        <a:t>タイヤの置き方</a:t>
                      </a:r>
                    </a:p>
                  </a:txBody>
                  <a:tcPr anchor="ctr"/>
                </a:tc>
                <a:tc>
                  <a:txBody>
                    <a:bodyPr/>
                    <a:lstStyle/>
                    <a:p>
                      <a:r>
                        <a:rPr kumimoji="1" lang="ja-JP" altLang="en-US" sz="800" dirty="0"/>
                        <a:t>・タイヤにつまずき、転倒する</a:t>
                      </a:r>
                      <a:endParaRPr dirty="0"/>
                    </a:p>
                  </a:txBody>
                  <a:tcPr anchor="ctr"/>
                </a:tc>
                <a:tc>
                  <a:txBody>
                    <a:bodyPr/>
                    <a:lstStyle/>
                    <a:p>
                      <a:pPr algn="l"/>
                      <a:r>
                        <a:rPr kumimoji="1" lang="ja-JP" altLang="en-US" sz="800" dirty="0"/>
                        <a:t>タイヤの置き方ルール決め</a:t>
                      </a:r>
                    </a:p>
                  </a:txBody>
                  <a:tcPr anchor="ctr">
                    <a:lnR w="12700" cmpd="sng">
                      <a:noFill/>
                      <a:prstDash val="solid"/>
                    </a:lnR>
                  </a:tcPr>
                </a:tc>
                <a:extLst>
                  <a:ext uri="{0D108BD9-81ED-4DB2-BD59-A6C34878D82A}">
                    <a16:rowId xmlns:a16="http://schemas.microsoft.com/office/drawing/2014/main" val="3800002028"/>
                  </a:ext>
                </a:extLst>
              </a:tr>
              <a:tr h="462450">
                <a:tc>
                  <a:txBody>
                    <a:bodyPr/>
                    <a:lstStyle/>
                    <a:p>
                      <a:pPr algn="ctr"/>
                      <a:endParaRPr kumimoji="1" lang="ja-JP" altLang="en-US" sz="800" dirty="0"/>
                    </a:p>
                  </a:txBody>
                  <a:tcPr anchor="ctr">
                    <a:lnL w="12700" cmpd="sng">
                      <a:noFill/>
                      <a:prstDash val="solid"/>
                    </a:lnL>
                  </a:tcPr>
                </a:tc>
                <a:tc>
                  <a:txBody>
                    <a:bodyPr/>
                    <a:lstStyle/>
                    <a:p>
                      <a:r>
                        <a:rPr kumimoji="1" lang="ja-JP" altLang="en-US" sz="800" dirty="0"/>
                        <a:t>モップなど</a:t>
                      </a:r>
                    </a:p>
                  </a:txBody>
                  <a:tcPr anchor="ctr"/>
                </a:tc>
                <a:tc>
                  <a:txBody>
                    <a:bodyPr/>
                    <a:lstStyle/>
                    <a:p>
                      <a:r>
                        <a:rPr kumimoji="1" lang="ja-JP" altLang="en-US" sz="800" dirty="0"/>
                        <a:t>・モップや排気ホース入れでつまずき、</a:t>
                      </a:r>
                    </a:p>
                    <a:p>
                      <a:r>
                        <a:rPr kumimoji="1" lang="ja-JP" altLang="en-US" sz="800" dirty="0"/>
                        <a:t>　転倒する</a:t>
                      </a:r>
                    </a:p>
                  </a:txBody>
                  <a:tcPr anchor="ctr"/>
                </a:tc>
                <a:tc>
                  <a:txBody>
                    <a:bodyPr/>
                    <a:lstStyle/>
                    <a:p>
                      <a:pPr algn="l"/>
                      <a:r>
                        <a:rPr kumimoji="1" lang="en-US" altLang="ja-JP" sz="800" dirty="0"/>
                        <a:t>4S</a:t>
                      </a:r>
                      <a:r>
                        <a:rPr kumimoji="1" lang="ja-JP" altLang="en-US" sz="800" dirty="0"/>
                        <a:t>の徹底</a:t>
                      </a:r>
                    </a:p>
                  </a:txBody>
                  <a:tcPr anchor="ctr">
                    <a:lnR w="12700" cmpd="sng">
                      <a:noFill/>
                      <a:prstDash val="solid"/>
                    </a:lnR>
                  </a:tcPr>
                </a:tc>
                <a:extLst>
                  <a:ext uri="{0D108BD9-81ED-4DB2-BD59-A6C34878D82A}">
                    <a16:rowId xmlns:a16="http://schemas.microsoft.com/office/drawing/2014/main" val="1272180995"/>
                  </a:ext>
                </a:extLst>
              </a:tr>
              <a:tr h="462450">
                <a:tc>
                  <a:txBody>
                    <a:bodyPr/>
                    <a:lstStyle/>
                    <a:p>
                      <a:pPr algn="ctr"/>
                      <a:endParaRPr kumimoji="1" lang="ja-JP" altLang="en-US" sz="800" dirty="0"/>
                    </a:p>
                  </a:txBody>
                  <a:tcPr anchor="ctr">
                    <a:lnL w="12700" cmpd="sng">
                      <a:noFill/>
                      <a:prstDash val="solid"/>
                    </a:lnL>
                  </a:tcPr>
                </a:tc>
                <a:tc>
                  <a:txBody>
                    <a:bodyPr/>
                    <a:lstStyle/>
                    <a:p>
                      <a:r>
                        <a:rPr kumimoji="1" lang="zh-TW" altLang="en-US" sz="800" dirty="0">
                          <a:latin typeface="游ゴシック" panose="020B0400000000000000" pitchFamily="50" charset="-128"/>
                          <a:ea typeface="游ゴシック" panose="020B0400000000000000" pitchFamily="50" charset="-128"/>
                        </a:rPr>
                        <a:t>車両外板保護</a:t>
                      </a:r>
                      <a:endParaRPr kumimoji="1" lang="ja-JP" altLang="en-US" sz="800" dirty="0">
                        <a:latin typeface="游ゴシック" panose="020B0400000000000000" pitchFamily="50" charset="-128"/>
                        <a:ea typeface="游ゴシック" panose="020B0400000000000000" pitchFamily="50" charset="-128"/>
                      </a:endParaRPr>
                    </a:p>
                  </a:txBody>
                  <a:tcPr anchor="ctr"/>
                </a:tc>
                <a:tc>
                  <a:txBody>
                    <a:bodyPr/>
                    <a:lstStyle/>
                    <a:p>
                      <a:r>
                        <a:rPr kumimoji="1" lang="ja-JP" altLang="en-US" sz="800" dirty="0"/>
                        <a:t>・フェンダーカバーがなく、車両を傷付ける</a:t>
                      </a:r>
                    </a:p>
                  </a:txBody>
                  <a:tcPr anchor="ctr"/>
                </a:tc>
                <a:tc>
                  <a:txBody>
                    <a:bodyPr/>
                    <a:lstStyle/>
                    <a:p>
                      <a:pPr algn="l"/>
                      <a:r>
                        <a:rPr kumimoji="1" lang="ja-JP" altLang="en-US" sz="800" dirty="0"/>
                        <a:t>フェンダーカバー装着の徹底</a:t>
                      </a:r>
                    </a:p>
                  </a:txBody>
                  <a:tcPr anchor="ctr">
                    <a:lnR w="12700" cmpd="sng">
                      <a:noFill/>
                      <a:prstDash val="solid"/>
                    </a:lnR>
                  </a:tcPr>
                </a:tc>
                <a:extLst>
                  <a:ext uri="{0D108BD9-81ED-4DB2-BD59-A6C34878D82A}">
                    <a16:rowId xmlns:a16="http://schemas.microsoft.com/office/drawing/2014/main" val="1044582896"/>
                  </a:ext>
                </a:extLst>
              </a:tr>
            </a:tbl>
          </a:graphicData>
        </a:graphic>
      </p:graphicFrame>
      <p:grpSp>
        <p:nvGrpSpPr>
          <p:cNvPr id="10" name="グループ化 9">
            <a:extLst>
              <a:ext uri="{FF2B5EF4-FFF2-40B4-BE49-F238E27FC236}">
                <a16:creationId xmlns:a16="http://schemas.microsoft.com/office/drawing/2014/main" id="{019AF74B-9E57-95ED-CC48-10588BBEC27F}"/>
              </a:ext>
            </a:extLst>
          </p:cNvPr>
          <p:cNvGrpSpPr/>
          <p:nvPr/>
        </p:nvGrpSpPr>
        <p:grpSpPr>
          <a:xfrm>
            <a:off x="407759" y="6808657"/>
            <a:ext cx="346829" cy="330013"/>
            <a:chOff x="458230" y="7496278"/>
            <a:chExt cx="346829" cy="330013"/>
          </a:xfrm>
        </p:grpSpPr>
        <p:pic>
          <p:nvPicPr>
            <p:cNvPr id="12" name="図 11" descr="アイコン&#10;&#10;自動的に生成された説明">
              <a:extLst>
                <a:ext uri="{FF2B5EF4-FFF2-40B4-BE49-F238E27FC236}">
                  <a16:creationId xmlns:a16="http://schemas.microsoft.com/office/drawing/2014/main" id="{2FBBFFF1-9EE3-2B8C-EFD8-486FA26FE26B}"/>
                </a:ext>
              </a:extLst>
            </p:cNvPr>
            <p:cNvPicPr>
              <a:picLocks noChangeAspect="1"/>
            </p:cNvPicPr>
            <p:nvPr/>
          </p:nvPicPr>
          <p:blipFill>
            <a:blip r:embed="rId4"/>
            <a:stretch>
              <a:fillRect/>
            </a:stretch>
          </p:blipFill>
          <p:spPr>
            <a:xfrm>
              <a:off x="458230" y="7496278"/>
              <a:ext cx="346829" cy="330013"/>
            </a:xfrm>
            <a:prstGeom prst="rect">
              <a:avLst/>
            </a:prstGeom>
          </p:spPr>
        </p:pic>
        <p:sp>
          <p:nvSpPr>
            <p:cNvPr id="22" name="テキスト ボックス 21">
              <a:extLst>
                <a:ext uri="{FF2B5EF4-FFF2-40B4-BE49-F238E27FC236}">
                  <a16:creationId xmlns:a16="http://schemas.microsoft.com/office/drawing/2014/main" id="{B8D4D2F5-7725-D3D4-925D-0DED9A701DB4}"/>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23" name="グループ化 22">
            <a:extLst>
              <a:ext uri="{FF2B5EF4-FFF2-40B4-BE49-F238E27FC236}">
                <a16:creationId xmlns:a16="http://schemas.microsoft.com/office/drawing/2014/main" id="{88D3600C-F1BE-FDFA-09DB-4379E42AD593}"/>
              </a:ext>
            </a:extLst>
          </p:cNvPr>
          <p:cNvGrpSpPr/>
          <p:nvPr/>
        </p:nvGrpSpPr>
        <p:grpSpPr>
          <a:xfrm>
            <a:off x="407759" y="7247061"/>
            <a:ext cx="346829" cy="330013"/>
            <a:chOff x="458230" y="7496278"/>
            <a:chExt cx="346829" cy="330013"/>
          </a:xfrm>
        </p:grpSpPr>
        <p:pic>
          <p:nvPicPr>
            <p:cNvPr id="24" name="図 23" descr="アイコン&#10;&#10;自動的に生成された説明">
              <a:extLst>
                <a:ext uri="{FF2B5EF4-FFF2-40B4-BE49-F238E27FC236}">
                  <a16:creationId xmlns:a16="http://schemas.microsoft.com/office/drawing/2014/main" id="{1A59DCDA-888B-727D-6761-D307B3C2BFD6}"/>
                </a:ext>
              </a:extLst>
            </p:cNvPr>
            <p:cNvPicPr>
              <a:picLocks noChangeAspect="1"/>
            </p:cNvPicPr>
            <p:nvPr/>
          </p:nvPicPr>
          <p:blipFill>
            <a:blip r:embed="rId4"/>
            <a:stretch>
              <a:fillRect/>
            </a:stretch>
          </p:blipFill>
          <p:spPr>
            <a:xfrm>
              <a:off x="458230" y="7496278"/>
              <a:ext cx="346829" cy="330013"/>
            </a:xfrm>
            <a:prstGeom prst="rect">
              <a:avLst/>
            </a:prstGeom>
          </p:spPr>
        </p:pic>
        <p:sp>
          <p:nvSpPr>
            <p:cNvPr id="25" name="テキスト ボックス 24">
              <a:extLst>
                <a:ext uri="{FF2B5EF4-FFF2-40B4-BE49-F238E27FC236}">
                  <a16:creationId xmlns:a16="http://schemas.microsoft.com/office/drawing/2014/main" id="{554EFE8B-30A5-EFAE-7CA0-BA02BB1F508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grpSp>
        <p:nvGrpSpPr>
          <p:cNvPr id="26" name="グループ化 25">
            <a:extLst>
              <a:ext uri="{FF2B5EF4-FFF2-40B4-BE49-F238E27FC236}">
                <a16:creationId xmlns:a16="http://schemas.microsoft.com/office/drawing/2014/main" id="{CDA40D8D-5C2D-F25C-1F2F-E14A02DA05DE}"/>
              </a:ext>
            </a:extLst>
          </p:cNvPr>
          <p:cNvGrpSpPr/>
          <p:nvPr/>
        </p:nvGrpSpPr>
        <p:grpSpPr>
          <a:xfrm>
            <a:off x="407759" y="7691622"/>
            <a:ext cx="346829" cy="330013"/>
            <a:chOff x="458230" y="7496278"/>
            <a:chExt cx="346829" cy="330013"/>
          </a:xfrm>
        </p:grpSpPr>
        <p:pic>
          <p:nvPicPr>
            <p:cNvPr id="27" name="図 26" descr="アイコン&#10;&#10;自動的に生成された説明">
              <a:extLst>
                <a:ext uri="{FF2B5EF4-FFF2-40B4-BE49-F238E27FC236}">
                  <a16:creationId xmlns:a16="http://schemas.microsoft.com/office/drawing/2014/main" id="{2A47E4A0-3BF1-1437-DA3E-FB6C0A19D443}"/>
                </a:ext>
              </a:extLst>
            </p:cNvPr>
            <p:cNvPicPr>
              <a:picLocks noChangeAspect="1"/>
            </p:cNvPicPr>
            <p:nvPr/>
          </p:nvPicPr>
          <p:blipFill>
            <a:blip r:embed="rId4"/>
            <a:stretch>
              <a:fillRect/>
            </a:stretch>
          </p:blipFill>
          <p:spPr>
            <a:xfrm>
              <a:off x="458230" y="7496278"/>
              <a:ext cx="346829" cy="330013"/>
            </a:xfrm>
            <a:prstGeom prst="rect">
              <a:avLst/>
            </a:prstGeom>
          </p:spPr>
        </p:pic>
        <p:sp>
          <p:nvSpPr>
            <p:cNvPr id="28" name="テキスト ボックス 27">
              <a:extLst>
                <a:ext uri="{FF2B5EF4-FFF2-40B4-BE49-F238E27FC236}">
                  <a16:creationId xmlns:a16="http://schemas.microsoft.com/office/drawing/2014/main" id="{5DB66486-856A-AA20-9BC1-D80FA83638F3}"/>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3</a:t>
              </a:r>
              <a:endParaRPr kumimoji="1" lang="ja-JP" altLang="en-US" sz="1050" dirty="0"/>
            </a:p>
          </p:txBody>
        </p:sp>
      </p:grpSp>
      <p:grpSp>
        <p:nvGrpSpPr>
          <p:cNvPr id="29" name="グループ化 28">
            <a:extLst>
              <a:ext uri="{FF2B5EF4-FFF2-40B4-BE49-F238E27FC236}">
                <a16:creationId xmlns:a16="http://schemas.microsoft.com/office/drawing/2014/main" id="{8518F307-7DF3-B6CF-5D38-0D67BE6B4BBB}"/>
              </a:ext>
            </a:extLst>
          </p:cNvPr>
          <p:cNvGrpSpPr/>
          <p:nvPr/>
        </p:nvGrpSpPr>
        <p:grpSpPr>
          <a:xfrm>
            <a:off x="3439640" y="4394941"/>
            <a:ext cx="346829" cy="330013"/>
            <a:chOff x="458230" y="7496278"/>
            <a:chExt cx="346829" cy="330013"/>
          </a:xfrm>
        </p:grpSpPr>
        <p:pic>
          <p:nvPicPr>
            <p:cNvPr id="30" name="図 29" descr="アイコン&#10;&#10;自動的に生成された説明">
              <a:extLst>
                <a:ext uri="{FF2B5EF4-FFF2-40B4-BE49-F238E27FC236}">
                  <a16:creationId xmlns:a16="http://schemas.microsoft.com/office/drawing/2014/main" id="{6AB03624-DE7B-9EF8-E190-A6663089AE49}"/>
                </a:ext>
              </a:extLst>
            </p:cNvPr>
            <p:cNvPicPr>
              <a:picLocks noChangeAspect="1"/>
            </p:cNvPicPr>
            <p:nvPr/>
          </p:nvPicPr>
          <p:blipFill>
            <a:blip r:embed="rId4"/>
            <a:stretch>
              <a:fillRect/>
            </a:stretch>
          </p:blipFill>
          <p:spPr>
            <a:xfrm>
              <a:off x="458230" y="7496278"/>
              <a:ext cx="346829" cy="330013"/>
            </a:xfrm>
            <a:prstGeom prst="rect">
              <a:avLst/>
            </a:prstGeom>
          </p:spPr>
        </p:pic>
        <p:sp>
          <p:nvSpPr>
            <p:cNvPr id="31" name="テキスト ボックス 30">
              <a:extLst>
                <a:ext uri="{FF2B5EF4-FFF2-40B4-BE49-F238E27FC236}">
                  <a16:creationId xmlns:a16="http://schemas.microsoft.com/office/drawing/2014/main" id="{B97FBA66-2226-ECD6-D900-D33FA6E93413}"/>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32" name="グループ化 31">
            <a:extLst>
              <a:ext uri="{FF2B5EF4-FFF2-40B4-BE49-F238E27FC236}">
                <a16:creationId xmlns:a16="http://schemas.microsoft.com/office/drawing/2014/main" id="{BEBDAC2F-7B62-905D-6002-917977D6BF52}"/>
              </a:ext>
            </a:extLst>
          </p:cNvPr>
          <p:cNvGrpSpPr/>
          <p:nvPr/>
        </p:nvGrpSpPr>
        <p:grpSpPr>
          <a:xfrm>
            <a:off x="2626486" y="4787993"/>
            <a:ext cx="346829" cy="330013"/>
            <a:chOff x="458230" y="7496278"/>
            <a:chExt cx="346829" cy="330013"/>
          </a:xfrm>
        </p:grpSpPr>
        <p:pic>
          <p:nvPicPr>
            <p:cNvPr id="33" name="図 32" descr="アイコン&#10;&#10;自動的に生成された説明">
              <a:extLst>
                <a:ext uri="{FF2B5EF4-FFF2-40B4-BE49-F238E27FC236}">
                  <a16:creationId xmlns:a16="http://schemas.microsoft.com/office/drawing/2014/main" id="{C8891EB8-BCD3-0A96-DE43-B10B57F4718F}"/>
                </a:ext>
              </a:extLst>
            </p:cNvPr>
            <p:cNvPicPr>
              <a:picLocks noChangeAspect="1"/>
            </p:cNvPicPr>
            <p:nvPr/>
          </p:nvPicPr>
          <p:blipFill>
            <a:blip r:embed="rId4"/>
            <a:stretch>
              <a:fillRect/>
            </a:stretch>
          </p:blipFill>
          <p:spPr>
            <a:xfrm>
              <a:off x="458230" y="7496278"/>
              <a:ext cx="346829" cy="330013"/>
            </a:xfrm>
            <a:prstGeom prst="rect">
              <a:avLst/>
            </a:prstGeom>
          </p:spPr>
        </p:pic>
        <p:sp>
          <p:nvSpPr>
            <p:cNvPr id="34" name="テキスト ボックス 33">
              <a:extLst>
                <a:ext uri="{FF2B5EF4-FFF2-40B4-BE49-F238E27FC236}">
                  <a16:creationId xmlns:a16="http://schemas.microsoft.com/office/drawing/2014/main" id="{C49170DE-24B6-843E-32EB-799FFC63E7CF}"/>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grpSp>
        <p:nvGrpSpPr>
          <p:cNvPr id="35" name="グループ化 34">
            <a:extLst>
              <a:ext uri="{FF2B5EF4-FFF2-40B4-BE49-F238E27FC236}">
                <a16:creationId xmlns:a16="http://schemas.microsoft.com/office/drawing/2014/main" id="{8DBF635C-58BB-4028-86BC-DDBD5AC64B41}"/>
              </a:ext>
            </a:extLst>
          </p:cNvPr>
          <p:cNvGrpSpPr/>
          <p:nvPr/>
        </p:nvGrpSpPr>
        <p:grpSpPr>
          <a:xfrm>
            <a:off x="2315015" y="5800774"/>
            <a:ext cx="346829" cy="330013"/>
            <a:chOff x="458230" y="7496278"/>
            <a:chExt cx="346829" cy="330013"/>
          </a:xfrm>
        </p:grpSpPr>
        <p:pic>
          <p:nvPicPr>
            <p:cNvPr id="36" name="図 35" descr="アイコン&#10;&#10;自動的に生成された説明">
              <a:extLst>
                <a:ext uri="{FF2B5EF4-FFF2-40B4-BE49-F238E27FC236}">
                  <a16:creationId xmlns:a16="http://schemas.microsoft.com/office/drawing/2014/main" id="{1C416384-D8AA-668F-3438-56D8DD3FAA27}"/>
                </a:ext>
              </a:extLst>
            </p:cNvPr>
            <p:cNvPicPr>
              <a:picLocks noChangeAspect="1"/>
            </p:cNvPicPr>
            <p:nvPr/>
          </p:nvPicPr>
          <p:blipFill>
            <a:blip r:embed="rId4"/>
            <a:stretch>
              <a:fillRect/>
            </a:stretch>
          </p:blipFill>
          <p:spPr>
            <a:xfrm>
              <a:off x="458230" y="7496278"/>
              <a:ext cx="346829" cy="330013"/>
            </a:xfrm>
            <a:prstGeom prst="rect">
              <a:avLst/>
            </a:prstGeom>
          </p:spPr>
        </p:pic>
        <p:sp>
          <p:nvSpPr>
            <p:cNvPr id="37" name="テキスト ボックス 36">
              <a:extLst>
                <a:ext uri="{FF2B5EF4-FFF2-40B4-BE49-F238E27FC236}">
                  <a16:creationId xmlns:a16="http://schemas.microsoft.com/office/drawing/2014/main" id="{E941D6B7-7A41-2D26-1F01-E802A7D91EA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3</a:t>
              </a:r>
              <a:endParaRPr kumimoji="1" lang="ja-JP" altLang="en-US" sz="1050" dirty="0"/>
            </a:p>
          </p:txBody>
        </p:sp>
      </p:grpSp>
      <p:pic>
        <p:nvPicPr>
          <p:cNvPr id="13" name="図 12" descr="ダイアグラム, 設計図&#10;&#10;自動的に生成された説明">
            <a:extLst>
              <a:ext uri="{FF2B5EF4-FFF2-40B4-BE49-F238E27FC236}">
                <a16:creationId xmlns:a16="http://schemas.microsoft.com/office/drawing/2014/main" id="{15C4E11C-B838-D5E3-B9CF-BB81EBB87782}"/>
              </a:ext>
            </a:extLst>
          </p:cNvPr>
          <p:cNvPicPr>
            <a:picLocks noChangeAspect="1"/>
          </p:cNvPicPr>
          <p:nvPr/>
        </p:nvPicPr>
        <p:blipFill>
          <a:blip r:embed="rId5"/>
          <a:stretch>
            <a:fillRect/>
          </a:stretch>
        </p:blipFill>
        <p:spPr>
          <a:xfrm>
            <a:off x="321589" y="2719795"/>
            <a:ext cx="6188407" cy="3420000"/>
          </a:xfrm>
          <a:prstGeom prst="rect">
            <a:avLst/>
          </a:prstGeom>
        </p:spPr>
      </p:pic>
      <p:grpSp>
        <p:nvGrpSpPr>
          <p:cNvPr id="14" name="グループ化 13">
            <a:extLst>
              <a:ext uri="{FF2B5EF4-FFF2-40B4-BE49-F238E27FC236}">
                <a16:creationId xmlns:a16="http://schemas.microsoft.com/office/drawing/2014/main" id="{CC86123A-E53B-0C5C-68B1-3FE622B4DB3D}"/>
              </a:ext>
            </a:extLst>
          </p:cNvPr>
          <p:cNvGrpSpPr/>
          <p:nvPr/>
        </p:nvGrpSpPr>
        <p:grpSpPr>
          <a:xfrm>
            <a:off x="407759" y="8638236"/>
            <a:ext cx="346829" cy="473143"/>
            <a:chOff x="458230" y="7496278"/>
            <a:chExt cx="346829" cy="473143"/>
          </a:xfrm>
        </p:grpSpPr>
        <p:pic>
          <p:nvPicPr>
            <p:cNvPr id="15" name="図 14" descr="アイコン&#10;&#10;自動的に生成された説明">
              <a:extLst>
                <a:ext uri="{FF2B5EF4-FFF2-40B4-BE49-F238E27FC236}">
                  <a16:creationId xmlns:a16="http://schemas.microsoft.com/office/drawing/2014/main" id="{4FB9ED11-4AC1-7FE5-DC4D-89BE32FAF514}"/>
                </a:ext>
              </a:extLst>
            </p:cNvPr>
            <p:cNvPicPr>
              <a:picLocks noChangeAspect="1"/>
            </p:cNvPicPr>
            <p:nvPr/>
          </p:nvPicPr>
          <p:blipFill>
            <a:blip r:embed="rId4"/>
            <a:stretch>
              <a:fillRect/>
            </a:stretch>
          </p:blipFill>
          <p:spPr>
            <a:xfrm>
              <a:off x="458230" y="7496278"/>
              <a:ext cx="346829" cy="330013"/>
            </a:xfrm>
            <a:prstGeom prst="rect">
              <a:avLst/>
            </a:prstGeom>
          </p:spPr>
        </p:pic>
        <p:sp>
          <p:nvSpPr>
            <p:cNvPr id="16" name="テキスト ボックス 15">
              <a:extLst>
                <a:ext uri="{FF2B5EF4-FFF2-40B4-BE49-F238E27FC236}">
                  <a16:creationId xmlns:a16="http://schemas.microsoft.com/office/drawing/2014/main" id="{D6042CBB-43D8-11CE-1BEB-B23F6F27AFAF}"/>
                </a:ext>
              </a:extLst>
            </p:cNvPr>
            <p:cNvSpPr txBox="1"/>
            <p:nvPr/>
          </p:nvSpPr>
          <p:spPr>
            <a:xfrm>
              <a:off x="493588" y="7553923"/>
              <a:ext cx="276112" cy="415498"/>
            </a:xfrm>
            <a:prstGeom prst="rect">
              <a:avLst/>
            </a:prstGeom>
            <a:noFill/>
          </p:spPr>
          <p:txBody>
            <a:bodyPr wrap="square" rtlCol="0">
              <a:spAutoFit/>
            </a:bodyPr>
            <a:lstStyle/>
            <a:p>
              <a:pPr algn="ctr"/>
              <a:r>
                <a:rPr kumimoji="1" lang="en-US" altLang="ja-JP" sz="1050" dirty="0"/>
                <a:t>5</a:t>
              </a:r>
            </a:p>
            <a:p>
              <a:pPr algn="ctr"/>
              <a:endParaRPr kumimoji="1" lang="ja-JP" altLang="en-US" sz="1050" dirty="0"/>
            </a:p>
          </p:txBody>
        </p:sp>
      </p:grpSp>
      <p:grpSp>
        <p:nvGrpSpPr>
          <p:cNvPr id="17" name="グループ化 16">
            <a:extLst>
              <a:ext uri="{FF2B5EF4-FFF2-40B4-BE49-F238E27FC236}">
                <a16:creationId xmlns:a16="http://schemas.microsoft.com/office/drawing/2014/main" id="{42BC0B38-5FCF-D084-EAD7-47E56EFE52B1}"/>
              </a:ext>
            </a:extLst>
          </p:cNvPr>
          <p:cNvGrpSpPr/>
          <p:nvPr/>
        </p:nvGrpSpPr>
        <p:grpSpPr>
          <a:xfrm>
            <a:off x="407758" y="9083514"/>
            <a:ext cx="346829" cy="330013"/>
            <a:chOff x="458230" y="7496278"/>
            <a:chExt cx="346829" cy="330013"/>
          </a:xfrm>
        </p:grpSpPr>
        <p:pic>
          <p:nvPicPr>
            <p:cNvPr id="18" name="図 17" descr="アイコン&#10;&#10;自動的に生成された説明">
              <a:extLst>
                <a:ext uri="{FF2B5EF4-FFF2-40B4-BE49-F238E27FC236}">
                  <a16:creationId xmlns:a16="http://schemas.microsoft.com/office/drawing/2014/main" id="{7B59223B-2BAF-F6B8-2DFD-1C427F46B109}"/>
                </a:ext>
              </a:extLst>
            </p:cNvPr>
            <p:cNvPicPr>
              <a:picLocks noChangeAspect="1"/>
            </p:cNvPicPr>
            <p:nvPr/>
          </p:nvPicPr>
          <p:blipFill>
            <a:blip r:embed="rId4"/>
            <a:stretch>
              <a:fillRect/>
            </a:stretch>
          </p:blipFill>
          <p:spPr>
            <a:xfrm>
              <a:off x="458230" y="7496278"/>
              <a:ext cx="346829" cy="330013"/>
            </a:xfrm>
            <a:prstGeom prst="rect">
              <a:avLst/>
            </a:prstGeom>
          </p:spPr>
        </p:pic>
        <p:sp>
          <p:nvSpPr>
            <p:cNvPr id="19" name="テキスト ボックス 18">
              <a:extLst>
                <a:ext uri="{FF2B5EF4-FFF2-40B4-BE49-F238E27FC236}">
                  <a16:creationId xmlns:a16="http://schemas.microsoft.com/office/drawing/2014/main" id="{21BD197E-17EF-0B20-FE44-0EB1F310CD31}"/>
                </a:ext>
              </a:extLst>
            </p:cNvPr>
            <p:cNvSpPr txBox="1"/>
            <p:nvPr/>
          </p:nvSpPr>
          <p:spPr>
            <a:xfrm>
              <a:off x="493588" y="7553923"/>
              <a:ext cx="276112" cy="253916"/>
            </a:xfrm>
            <a:prstGeom prst="rect">
              <a:avLst/>
            </a:prstGeom>
            <a:noFill/>
          </p:spPr>
          <p:txBody>
            <a:bodyPr wrap="square" rtlCol="0">
              <a:spAutoFit/>
            </a:bodyPr>
            <a:lstStyle/>
            <a:p>
              <a:pPr algn="ctr"/>
              <a:r>
                <a:rPr kumimoji="1" lang="en-US" altLang="ja-JP" sz="1050" dirty="0"/>
                <a:t>6</a:t>
              </a:r>
            </a:p>
          </p:txBody>
        </p:sp>
      </p:grpSp>
      <p:grpSp>
        <p:nvGrpSpPr>
          <p:cNvPr id="20" name="グループ化 19">
            <a:extLst>
              <a:ext uri="{FF2B5EF4-FFF2-40B4-BE49-F238E27FC236}">
                <a16:creationId xmlns:a16="http://schemas.microsoft.com/office/drawing/2014/main" id="{C43458A2-E3DD-0487-504D-FEB16C73362B}"/>
              </a:ext>
            </a:extLst>
          </p:cNvPr>
          <p:cNvGrpSpPr/>
          <p:nvPr/>
        </p:nvGrpSpPr>
        <p:grpSpPr>
          <a:xfrm>
            <a:off x="407759" y="8168171"/>
            <a:ext cx="346829" cy="473143"/>
            <a:chOff x="458230" y="7496278"/>
            <a:chExt cx="346829" cy="473143"/>
          </a:xfrm>
        </p:grpSpPr>
        <p:pic>
          <p:nvPicPr>
            <p:cNvPr id="21" name="図 20" descr="アイコン&#10;&#10;自動的に生成された説明">
              <a:extLst>
                <a:ext uri="{FF2B5EF4-FFF2-40B4-BE49-F238E27FC236}">
                  <a16:creationId xmlns:a16="http://schemas.microsoft.com/office/drawing/2014/main" id="{A5AEA606-6432-F773-1D04-25720FF00410}"/>
                </a:ext>
              </a:extLst>
            </p:cNvPr>
            <p:cNvPicPr>
              <a:picLocks noChangeAspect="1"/>
            </p:cNvPicPr>
            <p:nvPr/>
          </p:nvPicPr>
          <p:blipFill>
            <a:blip r:embed="rId4"/>
            <a:stretch>
              <a:fillRect/>
            </a:stretch>
          </p:blipFill>
          <p:spPr>
            <a:xfrm>
              <a:off x="458230" y="7496278"/>
              <a:ext cx="346829" cy="330013"/>
            </a:xfrm>
            <a:prstGeom prst="rect">
              <a:avLst/>
            </a:prstGeom>
          </p:spPr>
        </p:pic>
        <p:sp>
          <p:nvSpPr>
            <p:cNvPr id="38" name="テキスト ボックス 37">
              <a:extLst>
                <a:ext uri="{FF2B5EF4-FFF2-40B4-BE49-F238E27FC236}">
                  <a16:creationId xmlns:a16="http://schemas.microsoft.com/office/drawing/2014/main" id="{C7A7C9BC-0DA9-20BE-3E76-1807CEA9DCBC}"/>
                </a:ext>
              </a:extLst>
            </p:cNvPr>
            <p:cNvSpPr txBox="1"/>
            <p:nvPr/>
          </p:nvSpPr>
          <p:spPr>
            <a:xfrm>
              <a:off x="493588" y="7553923"/>
              <a:ext cx="276112" cy="415498"/>
            </a:xfrm>
            <a:prstGeom prst="rect">
              <a:avLst/>
            </a:prstGeom>
            <a:noFill/>
          </p:spPr>
          <p:txBody>
            <a:bodyPr wrap="square" rtlCol="0">
              <a:spAutoFit/>
            </a:bodyPr>
            <a:lstStyle/>
            <a:p>
              <a:pPr algn="ctr"/>
              <a:r>
                <a:rPr kumimoji="1" lang="en-US" altLang="ja-JP" sz="1050" dirty="0"/>
                <a:t>4</a:t>
              </a:r>
            </a:p>
            <a:p>
              <a:pPr algn="ctr"/>
              <a:endParaRPr kumimoji="1" lang="ja-JP" altLang="en-US" sz="1050" dirty="0"/>
            </a:p>
          </p:txBody>
        </p:sp>
      </p:grpSp>
      <p:sp>
        <p:nvSpPr>
          <p:cNvPr id="2" name="テキスト ボックス 1">
            <a:extLst>
              <a:ext uri="{FF2B5EF4-FFF2-40B4-BE49-F238E27FC236}">
                <a16:creationId xmlns:a16="http://schemas.microsoft.com/office/drawing/2014/main" id="{05F801BA-8720-4535-86FA-1BD34A027B82}"/>
              </a:ext>
            </a:extLst>
          </p:cNvPr>
          <p:cNvSpPr txBox="1"/>
          <p:nvPr/>
        </p:nvSpPr>
        <p:spPr>
          <a:xfrm>
            <a:off x="1623447" y="533791"/>
            <a:ext cx="3611105" cy="400110"/>
          </a:xfrm>
          <a:prstGeom prst="rect">
            <a:avLst/>
          </a:prstGeom>
          <a:noFill/>
        </p:spPr>
        <p:txBody>
          <a:bodyPr wrap="square" rtlCol="0">
            <a:spAutoFit/>
          </a:bodyPr>
          <a:lstStyle/>
          <a:p>
            <a:pPr algn="ctr"/>
            <a:r>
              <a:rPr kumimoji="1" lang="en-US" altLang="ja-JP" sz="2000" b="1" dirty="0">
                <a:solidFill>
                  <a:schemeClr val="bg1"/>
                </a:solidFill>
              </a:rPr>
              <a:t>KYT</a:t>
            </a:r>
            <a:r>
              <a:rPr kumimoji="1" lang="ja-JP" altLang="en-US" sz="2000" b="1" dirty="0">
                <a:solidFill>
                  <a:schemeClr val="bg1"/>
                </a:solidFill>
              </a:rPr>
              <a:t>シート</a:t>
            </a:r>
            <a:r>
              <a:rPr kumimoji="1" lang="en-US" altLang="ja-JP" sz="2000" b="1" dirty="0">
                <a:solidFill>
                  <a:schemeClr val="bg1"/>
                </a:solidFill>
              </a:rPr>
              <a:t> 〜</a:t>
            </a:r>
            <a:r>
              <a:rPr kumimoji="1" lang="zh-TW" altLang="en-US" sz="2000" b="1" dirty="0">
                <a:solidFill>
                  <a:schemeClr val="bg1"/>
                </a:solidFill>
                <a:latin typeface="游ゴシック　本文"/>
                <a:ea typeface="游ゴシック" panose="020B0400000000000000" pitchFamily="50" charset="-128"/>
              </a:rPr>
              <a:t>車両整備中編</a:t>
            </a:r>
            <a:r>
              <a:rPr kumimoji="1" lang="en-US" altLang="ja-JP" sz="2000" b="1" dirty="0">
                <a:solidFill>
                  <a:schemeClr val="bg1"/>
                </a:solidFill>
              </a:rPr>
              <a:t>〜</a:t>
            </a:r>
            <a:endParaRPr kumimoji="1" lang="ja-JP" altLang="en-US" sz="2000" b="1" dirty="0">
              <a:solidFill>
                <a:schemeClr val="bg1"/>
              </a:solidFill>
            </a:endParaRPr>
          </a:p>
        </p:txBody>
      </p:sp>
    </p:spTree>
    <p:extLst>
      <p:ext uri="{BB962C8B-B14F-4D97-AF65-F5344CB8AC3E}">
        <p14:creationId xmlns:p14="http://schemas.microsoft.com/office/powerpoint/2010/main" val="3853007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B3C587B-977B-DF7A-5182-88737AC38DFC}"/>
              </a:ext>
            </a:extLst>
          </p:cNvPr>
          <p:cNvSpPr txBox="1"/>
          <p:nvPr/>
        </p:nvSpPr>
        <p:spPr>
          <a:xfrm>
            <a:off x="831273" y="1601373"/>
            <a:ext cx="4239490" cy="338554"/>
          </a:xfrm>
          <a:prstGeom prst="rect">
            <a:avLst/>
          </a:prstGeom>
          <a:noFill/>
        </p:spPr>
        <p:txBody>
          <a:bodyPr wrap="square" rtlCol="0">
            <a:spAutoFit/>
          </a:bodyPr>
          <a:lstStyle/>
          <a:p>
            <a:r>
              <a:rPr kumimoji="1" lang="en-US" altLang="ja-JP" sz="1050" b="1" dirty="0"/>
              <a:t>CASE</a:t>
            </a:r>
            <a:r>
              <a:rPr kumimoji="1" lang="ja-JP" altLang="en-US" sz="1050" b="1" dirty="0"/>
              <a:t>⑥　</a:t>
            </a:r>
            <a:r>
              <a:rPr kumimoji="1" lang="ja-JP" altLang="en-US" sz="1600" b="1" dirty="0"/>
              <a:t>エンジン回転中の作業</a:t>
            </a:r>
            <a:endParaRPr kumimoji="1" lang="en-US" altLang="ja-JP" sz="1050" b="1" dirty="0"/>
          </a:p>
        </p:txBody>
      </p:sp>
      <p:sp>
        <p:nvSpPr>
          <p:cNvPr id="3" name="テキスト ボックス 2">
            <a:extLst>
              <a:ext uri="{FF2B5EF4-FFF2-40B4-BE49-F238E27FC236}">
                <a16:creationId xmlns:a16="http://schemas.microsoft.com/office/drawing/2014/main" id="{B62419E4-6B65-0C78-CA87-CF4B21F986A3}"/>
              </a:ext>
            </a:extLst>
          </p:cNvPr>
          <p:cNvSpPr txBox="1"/>
          <p:nvPr/>
        </p:nvSpPr>
        <p:spPr>
          <a:xfrm>
            <a:off x="831272" y="1970705"/>
            <a:ext cx="5201603" cy="646331"/>
          </a:xfrm>
          <a:prstGeom prst="rect">
            <a:avLst/>
          </a:prstGeom>
          <a:noFill/>
        </p:spPr>
        <p:txBody>
          <a:bodyPr wrap="square" rtlCol="0">
            <a:spAutoFit/>
          </a:bodyPr>
          <a:lstStyle/>
          <a:p>
            <a:r>
              <a:rPr kumimoji="1" lang="ja-JP" altLang="en-US" sz="900" dirty="0"/>
              <a:t>下のイラストは、エンジン回転中に、ファンベルト付近で整備作業を行っているところです。</a:t>
            </a:r>
          </a:p>
          <a:p>
            <a:r>
              <a:rPr kumimoji="1" lang="ja-JP" altLang="en-US" sz="900" dirty="0"/>
              <a:t>危険と思われる箇所となぜ危険か、さらに安全にするためには、どのようにしたら良いか各自で</a:t>
            </a:r>
          </a:p>
          <a:p>
            <a:r>
              <a:rPr kumimoji="1" lang="ja-JP" altLang="en-US" sz="900" dirty="0"/>
              <a:t>書き出してください。</a:t>
            </a:r>
          </a:p>
          <a:p>
            <a:r>
              <a:rPr kumimoji="1" lang="ja-JP" altLang="en-US" sz="900" dirty="0"/>
              <a:t>次に、書き出した内容をスタッフ全員で話し合い、意見交換してください。</a:t>
            </a:r>
          </a:p>
        </p:txBody>
      </p:sp>
      <p:sp>
        <p:nvSpPr>
          <p:cNvPr id="10" name="テキスト ボックス 9">
            <a:extLst>
              <a:ext uri="{FF2B5EF4-FFF2-40B4-BE49-F238E27FC236}">
                <a16:creationId xmlns:a16="http://schemas.microsoft.com/office/drawing/2014/main" id="{138BADF9-EC7B-626E-DC75-444205A81AFB}"/>
              </a:ext>
            </a:extLst>
          </p:cNvPr>
          <p:cNvSpPr txBox="1"/>
          <p:nvPr/>
        </p:nvSpPr>
        <p:spPr>
          <a:xfrm>
            <a:off x="1367542" y="6490559"/>
            <a:ext cx="4122916" cy="230832"/>
          </a:xfrm>
          <a:prstGeom prst="rect">
            <a:avLst/>
          </a:prstGeom>
          <a:noFill/>
        </p:spPr>
        <p:txBody>
          <a:bodyPr wrap="square" rtlCol="0">
            <a:spAutoFit/>
          </a:bodyPr>
          <a:lstStyle/>
          <a:p>
            <a:pPr algn="ctr"/>
            <a:r>
              <a:rPr kumimoji="1" lang="ja-JP" altLang="en-US" sz="900" dirty="0"/>
              <a:t>状況：エンジン回転中の作業</a:t>
            </a:r>
          </a:p>
        </p:txBody>
      </p:sp>
      <p:graphicFrame>
        <p:nvGraphicFramePr>
          <p:cNvPr id="5" name="表 4">
            <a:extLst>
              <a:ext uri="{FF2B5EF4-FFF2-40B4-BE49-F238E27FC236}">
                <a16:creationId xmlns:a16="http://schemas.microsoft.com/office/drawing/2014/main" id="{6000336C-6C4C-906B-2408-FA727CBE0236}"/>
              </a:ext>
            </a:extLst>
          </p:cNvPr>
          <p:cNvGraphicFramePr>
            <a:graphicFrameLocks noGrp="1"/>
          </p:cNvGraphicFramePr>
          <p:nvPr/>
        </p:nvGraphicFramePr>
        <p:xfrm>
          <a:off x="321589" y="6908798"/>
          <a:ext cx="6210105" cy="2563571"/>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349062715"/>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800002028"/>
                  </a:ext>
                </a:extLst>
              </a:tr>
            </a:tbl>
          </a:graphicData>
        </a:graphic>
      </p:graphicFrame>
      <p:pic>
        <p:nvPicPr>
          <p:cNvPr id="9" name="図 8" descr="ダイアグラム, 設計図&#10;&#10;自動的に生成された説明">
            <a:extLst>
              <a:ext uri="{FF2B5EF4-FFF2-40B4-BE49-F238E27FC236}">
                <a16:creationId xmlns:a16="http://schemas.microsoft.com/office/drawing/2014/main" id="{56FC4134-77B2-2F94-A08D-DA5FC0544758}"/>
              </a:ext>
            </a:extLst>
          </p:cNvPr>
          <p:cNvPicPr>
            <a:picLocks noChangeAspect="1"/>
          </p:cNvPicPr>
          <p:nvPr/>
        </p:nvPicPr>
        <p:blipFill>
          <a:blip r:embed="rId2"/>
          <a:stretch>
            <a:fillRect/>
          </a:stretch>
        </p:blipFill>
        <p:spPr>
          <a:xfrm>
            <a:off x="321589" y="3040005"/>
            <a:ext cx="6188407" cy="3420000"/>
          </a:xfrm>
          <a:prstGeom prst="rect">
            <a:avLst/>
          </a:prstGeom>
        </p:spPr>
      </p:pic>
      <p:sp>
        <p:nvSpPr>
          <p:cNvPr id="7" name="テキスト ボックス 6">
            <a:extLst>
              <a:ext uri="{FF2B5EF4-FFF2-40B4-BE49-F238E27FC236}">
                <a16:creationId xmlns:a16="http://schemas.microsoft.com/office/drawing/2014/main" id="{777CF6D6-B2D5-294C-F9AF-7657F1F15140}"/>
              </a:ext>
            </a:extLst>
          </p:cNvPr>
          <p:cNvSpPr txBox="1"/>
          <p:nvPr/>
        </p:nvSpPr>
        <p:spPr>
          <a:xfrm>
            <a:off x="1514958" y="504429"/>
            <a:ext cx="3843579" cy="400110"/>
          </a:xfrm>
          <a:prstGeom prst="rect">
            <a:avLst/>
          </a:prstGeom>
          <a:noFill/>
        </p:spPr>
        <p:txBody>
          <a:bodyPr wrap="square" rtlCol="0">
            <a:spAutoFit/>
          </a:bodyPr>
          <a:lstStyle/>
          <a:p>
            <a:pPr algn="ctr"/>
            <a:r>
              <a:rPr kumimoji="1" lang="en-US" altLang="ja-JP" sz="2000" b="1" dirty="0">
                <a:solidFill>
                  <a:schemeClr val="bg1"/>
                </a:solidFill>
                <a:latin typeface="+mn-ea"/>
              </a:rPr>
              <a:t>KYT</a:t>
            </a:r>
            <a:r>
              <a:rPr kumimoji="1" lang="ja-JP" altLang="en-US" sz="2000" b="1">
                <a:solidFill>
                  <a:schemeClr val="bg1"/>
                </a:solidFill>
                <a:latin typeface="+mn-ea"/>
              </a:rPr>
              <a:t>シート　</a:t>
            </a:r>
            <a:r>
              <a:rPr kumimoji="1" lang="en-US" altLang="ja-JP" sz="2000" b="1" dirty="0">
                <a:solidFill>
                  <a:schemeClr val="bg1"/>
                </a:solidFill>
                <a:latin typeface="+mn-ea"/>
              </a:rPr>
              <a:t>〜</a:t>
            </a:r>
            <a:r>
              <a:rPr kumimoji="1" lang="ja-JP" altLang="en-US" sz="2000" b="1">
                <a:solidFill>
                  <a:schemeClr val="bg1"/>
                </a:solidFill>
                <a:latin typeface="+mn-ea"/>
              </a:rPr>
              <a:t>整備作業中編</a:t>
            </a:r>
            <a:r>
              <a:rPr kumimoji="1" lang="en-US" altLang="ja-JP" sz="2000" b="1" dirty="0">
                <a:solidFill>
                  <a:schemeClr val="bg1"/>
                </a:solidFill>
                <a:latin typeface="+mn-ea"/>
              </a:rPr>
              <a:t>〜</a:t>
            </a:r>
            <a:endParaRPr kumimoji="1" lang="ja-JP" altLang="en-US" sz="2000" b="1">
              <a:solidFill>
                <a:schemeClr val="bg1"/>
              </a:solidFill>
              <a:latin typeface="+mn-ea"/>
            </a:endParaRPr>
          </a:p>
        </p:txBody>
      </p:sp>
    </p:spTree>
    <p:extLst>
      <p:ext uri="{BB962C8B-B14F-4D97-AF65-F5344CB8AC3E}">
        <p14:creationId xmlns:p14="http://schemas.microsoft.com/office/powerpoint/2010/main" val="3205414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E220A0D-9900-18F2-D4A2-CEDB57868E2C}"/>
              </a:ext>
            </a:extLst>
          </p:cNvPr>
          <p:cNvSpPr txBox="1"/>
          <p:nvPr/>
        </p:nvSpPr>
        <p:spPr>
          <a:xfrm>
            <a:off x="1514958" y="504429"/>
            <a:ext cx="3843579" cy="400110"/>
          </a:xfrm>
          <a:prstGeom prst="rect">
            <a:avLst/>
          </a:prstGeom>
          <a:noFill/>
        </p:spPr>
        <p:txBody>
          <a:bodyPr wrap="square" rtlCol="0">
            <a:spAutoFit/>
          </a:bodyPr>
          <a:lstStyle/>
          <a:p>
            <a:pPr algn="ctr"/>
            <a:r>
              <a:rPr kumimoji="1" lang="en-US" altLang="ja-JP" sz="2000" b="1" dirty="0">
                <a:solidFill>
                  <a:schemeClr val="bg1"/>
                </a:solidFill>
                <a:latin typeface="+mn-ea"/>
              </a:rPr>
              <a:t>KYT</a:t>
            </a:r>
            <a:r>
              <a:rPr kumimoji="1" lang="ja-JP" altLang="en-US" sz="2000" b="1">
                <a:solidFill>
                  <a:schemeClr val="bg1"/>
                </a:solidFill>
                <a:latin typeface="+mn-ea"/>
              </a:rPr>
              <a:t>シート　</a:t>
            </a:r>
            <a:r>
              <a:rPr kumimoji="1" lang="en-US" altLang="ja-JP" sz="2000" b="1" dirty="0">
                <a:solidFill>
                  <a:schemeClr val="bg1"/>
                </a:solidFill>
                <a:latin typeface="+mn-ea"/>
              </a:rPr>
              <a:t>〜</a:t>
            </a:r>
            <a:r>
              <a:rPr kumimoji="1" lang="ja-JP" altLang="en-US" sz="2000" b="1">
                <a:solidFill>
                  <a:schemeClr val="bg1"/>
                </a:solidFill>
                <a:latin typeface="+mn-ea"/>
              </a:rPr>
              <a:t>整備作業中編</a:t>
            </a:r>
            <a:r>
              <a:rPr kumimoji="1" lang="en-US" altLang="ja-JP" sz="2000" b="1" dirty="0">
                <a:solidFill>
                  <a:schemeClr val="bg1"/>
                </a:solidFill>
                <a:latin typeface="+mn-ea"/>
              </a:rPr>
              <a:t>〜</a:t>
            </a:r>
            <a:endParaRPr kumimoji="1" lang="ja-JP" altLang="en-US" sz="2000" b="1">
              <a:solidFill>
                <a:schemeClr val="bg1"/>
              </a:solidFill>
              <a:latin typeface="+mn-ea"/>
            </a:endParaRPr>
          </a:p>
        </p:txBody>
      </p:sp>
      <p:pic>
        <p:nvPicPr>
          <p:cNvPr id="3" name="図 2">
            <a:extLst>
              <a:ext uri="{FF2B5EF4-FFF2-40B4-BE49-F238E27FC236}">
                <a16:creationId xmlns:a16="http://schemas.microsoft.com/office/drawing/2014/main" id="{D4AF27D7-B907-E001-6997-6C6734518B68}"/>
              </a:ext>
            </a:extLst>
          </p:cNvPr>
          <p:cNvPicPr>
            <a:picLocks noChangeAspect="1"/>
          </p:cNvPicPr>
          <p:nvPr/>
        </p:nvPicPr>
        <p:blipFill>
          <a:blip r:embed="rId2"/>
          <a:stretch>
            <a:fillRect/>
          </a:stretch>
        </p:blipFill>
        <p:spPr>
          <a:xfrm>
            <a:off x="956912" y="1519620"/>
            <a:ext cx="948140" cy="902170"/>
          </a:xfrm>
          <a:prstGeom prst="rect">
            <a:avLst/>
          </a:prstGeom>
        </p:spPr>
      </p:pic>
      <p:sp>
        <p:nvSpPr>
          <p:cNvPr id="9" name="テキスト ボックス 8">
            <a:extLst>
              <a:ext uri="{FF2B5EF4-FFF2-40B4-BE49-F238E27FC236}">
                <a16:creationId xmlns:a16="http://schemas.microsoft.com/office/drawing/2014/main" id="{CE19870E-D1A7-49F8-B5F7-F3465100F3A1}"/>
              </a:ext>
            </a:extLst>
          </p:cNvPr>
          <p:cNvSpPr txBox="1"/>
          <p:nvPr/>
        </p:nvSpPr>
        <p:spPr>
          <a:xfrm>
            <a:off x="1905052" y="1840556"/>
            <a:ext cx="4239490" cy="500137"/>
          </a:xfrm>
          <a:prstGeom prst="rect">
            <a:avLst/>
          </a:prstGeom>
          <a:noFill/>
        </p:spPr>
        <p:txBody>
          <a:bodyPr wrap="square" rtlCol="0">
            <a:spAutoFit/>
          </a:bodyPr>
          <a:lstStyle/>
          <a:p>
            <a:r>
              <a:rPr kumimoji="1" lang="en-US" altLang="ja-JP" sz="1050" b="1" dirty="0"/>
              <a:t>CASE</a:t>
            </a:r>
            <a:r>
              <a:rPr kumimoji="1" lang="ja-JP" altLang="en-US" sz="1050" b="1" dirty="0"/>
              <a:t>⑥　</a:t>
            </a:r>
            <a:r>
              <a:rPr kumimoji="1" lang="en-US" altLang="ja-JP" sz="1050" b="1" dirty="0">
                <a:solidFill>
                  <a:srgbClr val="FF6600"/>
                </a:solidFill>
              </a:rPr>
              <a:t>【</a:t>
            </a:r>
            <a:r>
              <a:rPr kumimoji="1" lang="ja-JP" altLang="en-US" sz="1050" b="1" dirty="0">
                <a:solidFill>
                  <a:srgbClr val="FF6600"/>
                </a:solidFill>
              </a:rPr>
              <a:t>危険要因の例</a:t>
            </a:r>
            <a:r>
              <a:rPr kumimoji="1" lang="en-US" altLang="ja-JP" sz="1050" b="1" dirty="0">
                <a:solidFill>
                  <a:srgbClr val="FF6600"/>
                </a:solidFill>
              </a:rPr>
              <a:t>】</a:t>
            </a:r>
          </a:p>
          <a:p>
            <a:r>
              <a:rPr kumimoji="1" lang="ja-JP" altLang="en-US" sz="1600" b="1" dirty="0"/>
              <a:t>エンジン回転中の作業に潜んでいる</a:t>
            </a:r>
            <a:endParaRPr kumimoji="1" lang="en-US" altLang="ja-JP" sz="1050" b="1" dirty="0"/>
          </a:p>
        </p:txBody>
      </p:sp>
      <p:graphicFrame>
        <p:nvGraphicFramePr>
          <p:cNvPr id="7" name="表 6">
            <a:extLst>
              <a:ext uri="{FF2B5EF4-FFF2-40B4-BE49-F238E27FC236}">
                <a16:creationId xmlns:a16="http://schemas.microsoft.com/office/drawing/2014/main" id="{0B2888A5-BE71-CE68-0392-616F90F43C2E}"/>
              </a:ext>
            </a:extLst>
          </p:cNvPr>
          <p:cNvGraphicFramePr>
            <a:graphicFrameLocks noGrp="1"/>
          </p:cNvGraphicFramePr>
          <p:nvPr/>
        </p:nvGraphicFramePr>
        <p:xfrm>
          <a:off x="334796" y="6598202"/>
          <a:ext cx="6210105" cy="3118494"/>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54923">
                <a:tc>
                  <a:txBody>
                    <a:bodyPr/>
                    <a:lstStyle/>
                    <a:p>
                      <a:pPr algn="ctr"/>
                      <a:endParaRPr kumimoji="1" lang="ja-JP" altLang="en-US" sz="800" dirty="0"/>
                    </a:p>
                  </a:txBody>
                  <a:tcPr anchor="ctr">
                    <a:lnL w="12700" cmpd="sng">
                      <a:noFill/>
                      <a:prstDash val="solid"/>
                    </a:lnL>
                  </a:tcPr>
                </a:tc>
                <a:tc>
                  <a:txBody>
                    <a:bodyPr/>
                    <a:lstStyle/>
                    <a:p>
                      <a:r>
                        <a:rPr kumimoji="1" lang="ja-JP" altLang="en-US" sz="800" dirty="0"/>
                        <a:t>工具をカウルカバーに放置</a:t>
                      </a:r>
                    </a:p>
                  </a:txBody>
                  <a:tcPr anchor="ctr"/>
                </a:tc>
                <a:tc>
                  <a:txBody>
                    <a:bodyPr/>
                    <a:lstStyle/>
                    <a:p>
                      <a:r>
                        <a:rPr kumimoji="1" lang="ja-JP" altLang="en-US" sz="800" dirty="0"/>
                        <a:t>・フードの変形、異音発生</a:t>
                      </a:r>
                    </a:p>
                  </a:txBody>
                  <a:tcPr anchor="ctr"/>
                </a:tc>
                <a:tc>
                  <a:txBody>
                    <a:bodyPr/>
                    <a:lstStyle/>
                    <a:p>
                      <a:pPr algn="l"/>
                      <a:r>
                        <a:rPr kumimoji="1" lang="ja-JP" altLang="en-US" sz="800" dirty="0"/>
                        <a:t>工具類は、分解皿に入れて</a:t>
                      </a:r>
                      <a:br>
                        <a:rPr kumimoji="1" lang="en-US" altLang="ja-JP" sz="800" dirty="0"/>
                      </a:br>
                      <a:r>
                        <a:rPr kumimoji="1" lang="ja-JP" altLang="en-US" sz="800" dirty="0"/>
                        <a:t>使用・管理する</a:t>
                      </a:r>
                    </a:p>
                  </a:txBody>
                  <a:tcPr anchor="ctr">
                    <a:lnR w="12700" cmpd="sng">
                      <a:noFill/>
                      <a:prstDash val="solid"/>
                    </a:lnR>
                  </a:tcPr>
                </a:tc>
                <a:extLst>
                  <a:ext uri="{0D108BD9-81ED-4DB2-BD59-A6C34878D82A}">
                    <a16:rowId xmlns:a16="http://schemas.microsoft.com/office/drawing/2014/main" val="917558050"/>
                  </a:ext>
                </a:extLst>
              </a:tr>
              <a:tr h="554923">
                <a:tc>
                  <a:txBody>
                    <a:bodyPr/>
                    <a:lstStyle/>
                    <a:p>
                      <a:pPr algn="ctr"/>
                      <a:endParaRPr kumimoji="1" lang="ja-JP" altLang="en-US" sz="800" dirty="0"/>
                    </a:p>
                  </a:txBody>
                  <a:tcPr anchor="ctr">
                    <a:lnL w="12700" cmpd="sng">
                      <a:noFill/>
                      <a:prstDash val="solid"/>
                    </a:lnL>
                  </a:tcPr>
                </a:tc>
                <a:tc>
                  <a:txBody>
                    <a:bodyPr/>
                    <a:lstStyle/>
                    <a:p>
                      <a:r>
                        <a:rPr kumimoji="1" lang="ja-JP" altLang="en-US" sz="800" dirty="0"/>
                        <a:t>ウエスを置き忘れ</a:t>
                      </a:r>
                    </a:p>
                  </a:txBody>
                  <a:tcPr anchor="ctr"/>
                </a:tc>
                <a:tc>
                  <a:txBody>
                    <a:bodyPr/>
                    <a:lstStyle/>
                    <a:p>
                      <a:r>
                        <a:rPr kumimoji="1" lang="ja-JP" altLang="en-US" sz="800" dirty="0"/>
                        <a:t>・ウエスが排気熱で燃焼し車両火災</a:t>
                      </a:r>
                    </a:p>
                  </a:txBody>
                  <a:tcPr anchor="ctr"/>
                </a:tc>
                <a:tc>
                  <a:txBody>
                    <a:bodyPr/>
                    <a:lstStyle/>
                    <a:p>
                      <a:pPr algn="l"/>
                      <a:r>
                        <a:rPr kumimoji="1" lang="ja-JP" altLang="en-US" sz="800" dirty="0"/>
                        <a:t>ウエス使用枚数管理のルール化</a:t>
                      </a:r>
                    </a:p>
                  </a:txBody>
                  <a:tcPr anchor="ctr">
                    <a:lnR w="12700" cmpd="sng">
                      <a:noFill/>
                      <a:prstDash val="solid"/>
                    </a:lnR>
                  </a:tcPr>
                </a:tc>
                <a:extLst>
                  <a:ext uri="{0D108BD9-81ED-4DB2-BD59-A6C34878D82A}">
                    <a16:rowId xmlns:a16="http://schemas.microsoft.com/office/drawing/2014/main" val="2926061779"/>
                  </a:ext>
                </a:extLst>
              </a:tr>
              <a:tr h="554923">
                <a:tc>
                  <a:txBody>
                    <a:bodyPr/>
                    <a:lstStyle/>
                    <a:p>
                      <a:pPr algn="ctr"/>
                      <a:endParaRPr kumimoji="1" lang="ja-JP" altLang="en-US" sz="800" dirty="0"/>
                    </a:p>
                  </a:txBody>
                  <a:tcPr anchor="ctr">
                    <a:lnL w="12700" cmpd="sng">
                      <a:noFill/>
                      <a:prstDash val="solid"/>
                    </a:lnL>
                  </a:tcPr>
                </a:tc>
                <a:tc>
                  <a:txBody>
                    <a:bodyPr/>
                    <a:lstStyle/>
                    <a:p>
                      <a:r>
                        <a:rPr kumimoji="1" lang="ja-JP" altLang="en-US" sz="800" dirty="0"/>
                        <a:t>工具をバッテリー上部に</a:t>
                      </a:r>
                    </a:p>
                    <a:p>
                      <a:r>
                        <a:rPr kumimoji="1" lang="ja-JP" altLang="en-US" sz="800" dirty="0"/>
                        <a:t>置き忘れ</a:t>
                      </a:r>
                    </a:p>
                  </a:txBody>
                  <a:tcPr anchor="ctr"/>
                </a:tc>
                <a:tc>
                  <a:txBody>
                    <a:bodyPr/>
                    <a:lstStyle/>
                    <a:p>
                      <a:r>
                        <a:rPr kumimoji="1" lang="ja-JP" altLang="en-US" sz="800" dirty="0"/>
                        <a:t>・工具でショートし、火災、</a:t>
                      </a:r>
                    </a:p>
                    <a:p>
                      <a:r>
                        <a:rPr kumimoji="1" lang="ja-JP" altLang="en-US" sz="800" dirty="0"/>
                        <a:t>　バッテリー爆発の恐れ</a:t>
                      </a:r>
                    </a:p>
                  </a:txBody>
                  <a:tcPr anchor="ctr"/>
                </a:tc>
                <a:tc>
                  <a:txBody>
                    <a:bodyPr/>
                    <a:lstStyle/>
                    <a:p>
                      <a:pPr algn="l"/>
                      <a:r>
                        <a:rPr kumimoji="1" lang="ja-JP" altLang="en-US" sz="800" dirty="0"/>
                        <a:t>工具類は、分解皿に入れて</a:t>
                      </a:r>
                      <a:br>
                        <a:rPr kumimoji="1" lang="en-US" altLang="ja-JP" sz="800" dirty="0"/>
                      </a:br>
                      <a:r>
                        <a:rPr kumimoji="1" lang="ja-JP" altLang="en-US" sz="800" dirty="0"/>
                        <a:t>使用・管理する</a:t>
                      </a:r>
                    </a:p>
                  </a:txBody>
                  <a:tcPr anchor="ctr">
                    <a:lnR w="12700" cmpd="sng">
                      <a:noFill/>
                      <a:prstDash val="solid"/>
                    </a:lnR>
                  </a:tcPr>
                </a:tc>
                <a:extLst>
                  <a:ext uri="{0D108BD9-81ED-4DB2-BD59-A6C34878D82A}">
                    <a16:rowId xmlns:a16="http://schemas.microsoft.com/office/drawing/2014/main" val="3349062715"/>
                  </a:ext>
                </a:extLst>
              </a:tr>
              <a:tr h="554923">
                <a:tc>
                  <a:txBody>
                    <a:bodyPr/>
                    <a:lstStyle/>
                    <a:p>
                      <a:pPr algn="ctr"/>
                      <a:endParaRPr kumimoji="1" lang="ja-JP" altLang="en-US" sz="800" dirty="0"/>
                    </a:p>
                  </a:txBody>
                  <a:tcPr anchor="ctr">
                    <a:lnL w="12700" cmpd="sng">
                      <a:noFill/>
                      <a:prstDash val="solid"/>
                    </a:lnL>
                  </a:tcPr>
                </a:tc>
                <a:tc>
                  <a:txBody>
                    <a:bodyPr/>
                    <a:lstStyle/>
                    <a:p>
                      <a:r>
                        <a:rPr kumimoji="1" lang="ja-JP" altLang="en-US" sz="800" dirty="0"/>
                        <a:t>軍手</a:t>
                      </a:r>
                    </a:p>
                  </a:txBody>
                  <a:tcPr anchor="ctr"/>
                </a:tc>
                <a:tc>
                  <a:txBody>
                    <a:bodyPr/>
                    <a:lstStyle/>
                    <a:p>
                      <a:r>
                        <a:rPr kumimoji="1" lang="ja-JP" altLang="en-US" sz="800" dirty="0"/>
                        <a:t>・回転部分で巻き込まれる</a:t>
                      </a:r>
                    </a:p>
                  </a:txBody>
                  <a:tcPr anchor="ctr"/>
                </a:tc>
                <a:tc>
                  <a:txBody>
                    <a:bodyPr/>
                    <a:lstStyle/>
                    <a:p>
                      <a:pPr algn="l"/>
                      <a:r>
                        <a:rPr kumimoji="1" lang="ja-JP" altLang="en-US" sz="800" dirty="0"/>
                        <a:t>回転部分への接触禁止の再徹底</a:t>
                      </a:r>
                    </a:p>
                    <a:p>
                      <a:pPr algn="l"/>
                      <a:r>
                        <a:rPr kumimoji="1" lang="ja-JP" altLang="en-US" sz="800" dirty="0"/>
                        <a:t>軍手の使用禁止</a:t>
                      </a:r>
                    </a:p>
                  </a:txBody>
                  <a:tcPr anchor="ctr">
                    <a:lnR w="12700" cmpd="sng">
                      <a:noFill/>
                      <a:prstDash val="solid"/>
                    </a:lnR>
                  </a:tcPr>
                </a:tc>
                <a:extLst>
                  <a:ext uri="{0D108BD9-81ED-4DB2-BD59-A6C34878D82A}">
                    <a16:rowId xmlns:a16="http://schemas.microsoft.com/office/drawing/2014/main" val="3800002028"/>
                  </a:ext>
                </a:extLst>
              </a:tr>
              <a:tr h="554923">
                <a:tc>
                  <a:txBody>
                    <a:bodyPr/>
                    <a:lstStyle/>
                    <a:p>
                      <a:pPr algn="ctr"/>
                      <a:endParaRPr kumimoji="1" lang="ja-JP" altLang="en-US" sz="800" dirty="0"/>
                    </a:p>
                  </a:txBody>
                  <a:tcPr anchor="ctr">
                    <a:lnL w="12700" cmpd="sng">
                      <a:noFill/>
                      <a:prstDash val="solid"/>
                    </a:lnL>
                  </a:tcPr>
                </a:tc>
                <a:tc>
                  <a:txBody>
                    <a:bodyPr/>
                    <a:lstStyle/>
                    <a:p>
                      <a:r>
                        <a:rPr kumimoji="1" lang="ja-JP" altLang="en-US" sz="800" dirty="0"/>
                        <a:t>腕まくり</a:t>
                      </a:r>
                    </a:p>
                  </a:txBody>
                  <a:tcPr anchor="ctr"/>
                </a:tc>
                <a:tc>
                  <a:txBody>
                    <a:bodyPr/>
                    <a:lstStyle/>
                    <a:p>
                      <a:r>
                        <a:rPr kumimoji="1" lang="ja-JP" altLang="en-US" sz="800" dirty="0"/>
                        <a:t>・エッジ部でのケガ及び</a:t>
                      </a:r>
                    </a:p>
                    <a:p>
                      <a:r>
                        <a:rPr kumimoji="1" lang="ja-JP" altLang="en-US" sz="800" dirty="0"/>
                        <a:t>　高熱部接触による火傷</a:t>
                      </a:r>
                    </a:p>
                  </a:txBody>
                  <a:tcPr anchor="ctr"/>
                </a:tc>
                <a:tc>
                  <a:txBody>
                    <a:bodyPr/>
                    <a:lstStyle/>
                    <a:p>
                      <a:pPr algn="l"/>
                      <a:r>
                        <a:rPr kumimoji="1" lang="ja-JP" altLang="en-US" sz="800" dirty="0"/>
                        <a:t>腕まくり作業ルールの策定</a:t>
                      </a:r>
                    </a:p>
                  </a:txBody>
                  <a:tcPr anchor="ctr">
                    <a:lnR w="12700" cmpd="sng">
                      <a:noFill/>
                      <a:prstDash val="solid"/>
                    </a:lnR>
                  </a:tcPr>
                </a:tc>
                <a:extLst>
                  <a:ext uri="{0D108BD9-81ED-4DB2-BD59-A6C34878D82A}">
                    <a16:rowId xmlns:a16="http://schemas.microsoft.com/office/drawing/2014/main" val="551239802"/>
                  </a:ext>
                </a:extLst>
              </a:tr>
            </a:tbl>
          </a:graphicData>
        </a:graphic>
      </p:graphicFrame>
      <p:grpSp>
        <p:nvGrpSpPr>
          <p:cNvPr id="10" name="グループ化 9">
            <a:extLst>
              <a:ext uri="{FF2B5EF4-FFF2-40B4-BE49-F238E27FC236}">
                <a16:creationId xmlns:a16="http://schemas.microsoft.com/office/drawing/2014/main" id="{019AF74B-9E57-95ED-CC48-10588BBEC27F}"/>
              </a:ext>
            </a:extLst>
          </p:cNvPr>
          <p:cNvGrpSpPr/>
          <p:nvPr/>
        </p:nvGrpSpPr>
        <p:grpSpPr>
          <a:xfrm>
            <a:off x="430308" y="7024203"/>
            <a:ext cx="346829" cy="330013"/>
            <a:chOff x="458230" y="7496278"/>
            <a:chExt cx="346829" cy="330013"/>
          </a:xfrm>
        </p:grpSpPr>
        <p:pic>
          <p:nvPicPr>
            <p:cNvPr id="12" name="図 11" descr="アイコン&#10;&#10;自動的に生成された説明">
              <a:extLst>
                <a:ext uri="{FF2B5EF4-FFF2-40B4-BE49-F238E27FC236}">
                  <a16:creationId xmlns:a16="http://schemas.microsoft.com/office/drawing/2014/main" id="{2FBBFFF1-9EE3-2B8C-EFD8-486FA26FE26B}"/>
                </a:ext>
              </a:extLst>
            </p:cNvPr>
            <p:cNvPicPr>
              <a:picLocks noChangeAspect="1"/>
            </p:cNvPicPr>
            <p:nvPr/>
          </p:nvPicPr>
          <p:blipFill>
            <a:blip r:embed="rId3"/>
            <a:stretch>
              <a:fillRect/>
            </a:stretch>
          </p:blipFill>
          <p:spPr>
            <a:xfrm>
              <a:off x="458230" y="7496278"/>
              <a:ext cx="346829" cy="330013"/>
            </a:xfrm>
            <a:prstGeom prst="rect">
              <a:avLst/>
            </a:prstGeom>
          </p:spPr>
        </p:pic>
        <p:sp>
          <p:nvSpPr>
            <p:cNvPr id="22" name="テキスト ボックス 21">
              <a:extLst>
                <a:ext uri="{FF2B5EF4-FFF2-40B4-BE49-F238E27FC236}">
                  <a16:creationId xmlns:a16="http://schemas.microsoft.com/office/drawing/2014/main" id="{B8D4D2F5-7725-D3D4-925D-0DED9A701DB4}"/>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23" name="グループ化 22">
            <a:extLst>
              <a:ext uri="{FF2B5EF4-FFF2-40B4-BE49-F238E27FC236}">
                <a16:creationId xmlns:a16="http://schemas.microsoft.com/office/drawing/2014/main" id="{88D3600C-F1BE-FDFA-09DB-4379E42AD593}"/>
              </a:ext>
            </a:extLst>
          </p:cNvPr>
          <p:cNvGrpSpPr/>
          <p:nvPr/>
        </p:nvGrpSpPr>
        <p:grpSpPr>
          <a:xfrm>
            <a:off x="430308" y="7596324"/>
            <a:ext cx="346829" cy="330013"/>
            <a:chOff x="458230" y="7496278"/>
            <a:chExt cx="346829" cy="330013"/>
          </a:xfrm>
        </p:grpSpPr>
        <p:pic>
          <p:nvPicPr>
            <p:cNvPr id="24" name="図 23" descr="アイコン&#10;&#10;自動的に生成された説明">
              <a:extLst>
                <a:ext uri="{FF2B5EF4-FFF2-40B4-BE49-F238E27FC236}">
                  <a16:creationId xmlns:a16="http://schemas.microsoft.com/office/drawing/2014/main" id="{1A59DCDA-888B-727D-6761-D307B3C2BFD6}"/>
                </a:ext>
              </a:extLst>
            </p:cNvPr>
            <p:cNvPicPr>
              <a:picLocks noChangeAspect="1"/>
            </p:cNvPicPr>
            <p:nvPr/>
          </p:nvPicPr>
          <p:blipFill>
            <a:blip r:embed="rId3"/>
            <a:stretch>
              <a:fillRect/>
            </a:stretch>
          </p:blipFill>
          <p:spPr>
            <a:xfrm>
              <a:off x="458230" y="7496278"/>
              <a:ext cx="346829" cy="330013"/>
            </a:xfrm>
            <a:prstGeom prst="rect">
              <a:avLst/>
            </a:prstGeom>
          </p:spPr>
        </p:pic>
        <p:sp>
          <p:nvSpPr>
            <p:cNvPr id="25" name="テキスト ボックス 24">
              <a:extLst>
                <a:ext uri="{FF2B5EF4-FFF2-40B4-BE49-F238E27FC236}">
                  <a16:creationId xmlns:a16="http://schemas.microsoft.com/office/drawing/2014/main" id="{554EFE8B-30A5-EFAE-7CA0-BA02BB1F508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grpSp>
        <p:nvGrpSpPr>
          <p:cNvPr id="26" name="グループ化 25">
            <a:extLst>
              <a:ext uri="{FF2B5EF4-FFF2-40B4-BE49-F238E27FC236}">
                <a16:creationId xmlns:a16="http://schemas.microsoft.com/office/drawing/2014/main" id="{CDA40D8D-5C2D-F25C-1F2F-E14A02DA05DE}"/>
              </a:ext>
            </a:extLst>
          </p:cNvPr>
          <p:cNvGrpSpPr/>
          <p:nvPr/>
        </p:nvGrpSpPr>
        <p:grpSpPr>
          <a:xfrm>
            <a:off x="430308" y="8168445"/>
            <a:ext cx="346829" cy="330013"/>
            <a:chOff x="458230" y="7496278"/>
            <a:chExt cx="346829" cy="330013"/>
          </a:xfrm>
        </p:grpSpPr>
        <p:pic>
          <p:nvPicPr>
            <p:cNvPr id="27" name="図 26" descr="アイコン&#10;&#10;自動的に生成された説明">
              <a:extLst>
                <a:ext uri="{FF2B5EF4-FFF2-40B4-BE49-F238E27FC236}">
                  <a16:creationId xmlns:a16="http://schemas.microsoft.com/office/drawing/2014/main" id="{2A47E4A0-3BF1-1437-DA3E-FB6C0A19D443}"/>
                </a:ext>
              </a:extLst>
            </p:cNvPr>
            <p:cNvPicPr>
              <a:picLocks noChangeAspect="1"/>
            </p:cNvPicPr>
            <p:nvPr/>
          </p:nvPicPr>
          <p:blipFill>
            <a:blip r:embed="rId3"/>
            <a:stretch>
              <a:fillRect/>
            </a:stretch>
          </p:blipFill>
          <p:spPr>
            <a:xfrm>
              <a:off x="458230" y="7496278"/>
              <a:ext cx="346829" cy="330013"/>
            </a:xfrm>
            <a:prstGeom prst="rect">
              <a:avLst/>
            </a:prstGeom>
          </p:spPr>
        </p:pic>
        <p:sp>
          <p:nvSpPr>
            <p:cNvPr id="28" name="テキスト ボックス 27">
              <a:extLst>
                <a:ext uri="{FF2B5EF4-FFF2-40B4-BE49-F238E27FC236}">
                  <a16:creationId xmlns:a16="http://schemas.microsoft.com/office/drawing/2014/main" id="{5DB66486-856A-AA20-9BC1-D80FA83638F3}"/>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3</a:t>
              </a:r>
              <a:endParaRPr kumimoji="1" lang="ja-JP" altLang="en-US" sz="1050" dirty="0"/>
            </a:p>
          </p:txBody>
        </p:sp>
      </p:grpSp>
      <p:grpSp>
        <p:nvGrpSpPr>
          <p:cNvPr id="29" name="グループ化 28">
            <a:extLst>
              <a:ext uri="{FF2B5EF4-FFF2-40B4-BE49-F238E27FC236}">
                <a16:creationId xmlns:a16="http://schemas.microsoft.com/office/drawing/2014/main" id="{8518F307-7DF3-B6CF-5D38-0D67BE6B4BBB}"/>
              </a:ext>
            </a:extLst>
          </p:cNvPr>
          <p:cNvGrpSpPr/>
          <p:nvPr/>
        </p:nvGrpSpPr>
        <p:grpSpPr>
          <a:xfrm>
            <a:off x="3439640" y="4394941"/>
            <a:ext cx="346829" cy="330013"/>
            <a:chOff x="458230" y="7496278"/>
            <a:chExt cx="346829" cy="330013"/>
          </a:xfrm>
        </p:grpSpPr>
        <p:pic>
          <p:nvPicPr>
            <p:cNvPr id="30" name="図 29" descr="アイコン&#10;&#10;自動的に生成された説明">
              <a:extLst>
                <a:ext uri="{FF2B5EF4-FFF2-40B4-BE49-F238E27FC236}">
                  <a16:creationId xmlns:a16="http://schemas.microsoft.com/office/drawing/2014/main" id="{6AB03624-DE7B-9EF8-E190-A6663089AE49}"/>
                </a:ext>
              </a:extLst>
            </p:cNvPr>
            <p:cNvPicPr>
              <a:picLocks noChangeAspect="1"/>
            </p:cNvPicPr>
            <p:nvPr/>
          </p:nvPicPr>
          <p:blipFill>
            <a:blip r:embed="rId3"/>
            <a:stretch>
              <a:fillRect/>
            </a:stretch>
          </p:blipFill>
          <p:spPr>
            <a:xfrm>
              <a:off x="458230" y="7496278"/>
              <a:ext cx="346829" cy="330013"/>
            </a:xfrm>
            <a:prstGeom prst="rect">
              <a:avLst/>
            </a:prstGeom>
          </p:spPr>
        </p:pic>
        <p:sp>
          <p:nvSpPr>
            <p:cNvPr id="31" name="テキスト ボックス 30">
              <a:extLst>
                <a:ext uri="{FF2B5EF4-FFF2-40B4-BE49-F238E27FC236}">
                  <a16:creationId xmlns:a16="http://schemas.microsoft.com/office/drawing/2014/main" id="{B97FBA66-2226-ECD6-D900-D33FA6E93413}"/>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32" name="グループ化 31">
            <a:extLst>
              <a:ext uri="{FF2B5EF4-FFF2-40B4-BE49-F238E27FC236}">
                <a16:creationId xmlns:a16="http://schemas.microsoft.com/office/drawing/2014/main" id="{BEBDAC2F-7B62-905D-6002-917977D6BF52}"/>
              </a:ext>
            </a:extLst>
          </p:cNvPr>
          <p:cNvGrpSpPr/>
          <p:nvPr/>
        </p:nvGrpSpPr>
        <p:grpSpPr>
          <a:xfrm>
            <a:off x="2626486" y="4787993"/>
            <a:ext cx="346829" cy="330013"/>
            <a:chOff x="458230" y="7496278"/>
            <a:chExt cx="346829" cy="330013"/>
          </a:xfrm>
        </p:grpSpPr>
        <p:pic>
          <p:nvPicPr>
            <p:cNvPr id="33" name="図 32" descr="アイコン&#10;&#10;自動的に生成された説明">
              <a:extLst>
                <a:ext uri="{FF2B5EF4-FFF2-40B4-BE49-F238E27FC236}">
                  <a16:creationId xmlns:a16="http://schemas.microsoft.com/office/drawing/2014/main" id="{C8891EB8-BCD3-0A96-DE43-B10B57F4718F}"/>
                </a:ext>
              </a:extLst>
            </p:cNvPr>
            <p:cNvPicPr>
              <a:picLocks noChangeAspect="1"/>
            </p:cNvPicPr>
            <p:nvPr/>
          </p:nvPicPr>
          <p:blipFill>
            <a:blip r:embed="rId3"/>
            <a:stretch>
              <a:fillRect/>
            </a:stretch>
          </p:blipFill>
          <p:spPr>
            <a:xfrm>
              <a:off x="458230" y="7496278"/>
              <a:ext cx="346829" cy="330013"/>
            </a:xfrm>
            <a:prstGeom prst="rect">
              <a:avLst/>
            </a:prstGeom>
          </p:spPr>
        </p:pic>
        <p:sp>
          <p:nvSpPr>
            <p:cNvPr id="34" name="テキスト ボックス 33">
              <a:extLst>
                <a:ext uri="{FF2B5EF4-FFF2-40B4-BE49-F238E27FC236}">
                  <a16:creationId xmlns:a16="http://schemas.microsoft.com/office/drawing/2014/main" id="{C49170DE-24B6-843E-32EB-799FFC63E7CF}"/>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grpSp>
        <p:nvGrpSpPr>
          <p:cNvPr id="35" name="グループ化 34">
            <a:extLst>
              <a:ext uri="{FF2B5EF4-FFF2-40B4-BE49-F238E27FC236}">
                <a16:creationId xmlns:a16="http://schemas.microsoft.com/office/drawing/2014/main" id="{8DBF635C-58BB-4028-86BC-DDBD5AC64B41}"/>
              </a:ext>
            </a:extLst>
          </p:cNvPr>
          <p:cNvGrpSpPr/>
          <p:nvPr/>
        </p:nvGrpSpPr>
        <p:grpSpPr>
          <a:xfrm>
            <a:off x="2315015" y="5800774"/>
            <a:ext cx="346829" cy="330013"/>
            <a:chOff x="458230" y="7496278"/>
            <a:chExt cx="346829" cy="330013"/>
          </a:xfrm>
        </p:grpSpPr>
        <p:pic>
          <p:nvPicPr>
            <p:cNvPr id="36" name="図 35" descr="アイコン&#10;&#10;自動的に生成された説明">
              <a:extLst>
                <a:ext uri="{FF2B5EF4-FFF2-40B4-BE49-F238E27FC236}">
                  <a16:creationId xmlns:a16="http://schemas.microsoft.com/office/drawing/2014/main" id="{1C416384-D8AA-668F-3438-56D8DD3FAA27}"/>
                </a:ext>
              </a:extLst>
            </p:cNvPr>
            <p:cNvPicPr>
              <a:picLocks noChangeAspect="1"/>
            </p:cNvPicPr>
            <p:nvPr/>
          </p:nvPicPr>
          <p:blipFill>
            <a:blip r:embed="rId3"/>
            <a:stretch>
              <a:fillRect/>
            </a:stretch>
          </p:blipFill>
          <p:spPr>
            <a:xfrm>
              <a:off x="458230" y="7496278"/>
              <a:ext cx="346829" cy="330013"/>
            </a:xfrm>
            <a:prstGeom prst="rect">
              <a:avLst/>
            </a:prstGeom>
          </p:spPr>
        </p:pic>
        <p:sp>
          <p:nvSpPr>
            <p:cNvPr id="37" name="テキスト ボックス 36">
              <a:extLst>
                <a:ext uri="{FF2B5EF4-FFF2-40B4-BE49-F238E27FC236}">
                  <a16:creationId xmlns:a16="http://schemas.microsoft.com/office/drawing/2014/main" id="{E941D6B7-7A41-2D26-1F01-E802A7D91EA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3</a:t>
              </a:r>
              <a:endParaRPr kumimoji="1" lang="ja-JP" altLang="en-US" sz="1050" dirty="0"/>
            </a:p>
          </p:txBody>
        </p:sp>
      </p:grpSp>
      <p:pic>
        <p:nvPicPr>
          <p:cNvPr id="13" name="図 12" descr="ダイアグラム, 設計図&#10;&#10;自動的に生成された説明">
            <a:extLst>
              <a:ext uri="{FF2B5EF4-FFF2-40B4-BE49-F238E27FC236}">
                <a16:creationId xmlns:a16="http://schemas.microsoft.com/office/drawing/2014/main" id="{F19CE4D1-24A2-3942-0F96-4ABFEBD546CE}"/>
              </a:ext>
            </a:extLst>
          </p:cNvPr>
          <p:cNvPicPr>
            <a:picLocks noChangeAspect="1"/>
          </p:cNvPicPr>
          <p:nvPr/>
        </p:nvPicPr>
        <p:blipFill>
          <a:blip r:embed="rId4"/>
          <a:stretch>
            <a:fillRect/>
          </a:stretch>
        </p:blipFill>
        <p:spPr>
          <a:xfrm>
            <a:off x="334796" y="2914745"/>
            <a:ext cx="6188407" cy="3420000"/>
          </a:xfrm>
          <a:prstGeom prst="rect">
            <a:avLst/>
          </a:prstGeom>
        </p:spPr>
      </p:pic>
      <p:grpSp>
        <p:nvGrpSpPr>
          <p:cNvPr id="14" name="グループ化 13">
            <a:extLst>
              <a:ext uri="{FF2B5EF4-FFF2-40B4-BE49-F238E27FC236}">
                <a16:creationId xmlns:a16="http://schemas.microsoft.com/office/drawing/2014/main" id="{C34396CA-F807-FF86-F54E-FF28FDFEB2BA}"/>
              </a:ext>
            </a:extLst>
          </p:cNvPr>
          <p:cNvGrpSpPr/>
          <p:nvPr/>
        </p:nvGrpSpPr>
        <p:grpSpPr>
          <a:xfrm>
            <a:off x="430308" y="8740566"/>
            <a:ext cx="346829" cy="330013"/>
            <a:chOff x="458230" y="7496278"/>
            <a:chExt cx="346829" cy="330013"/>
          </a:xfrm>
        </p:grpSpPr>
        <p:pic>
          <p:nvPicPr>
            <p:cNvPr id="15" name="図 14" descr="アイコン&#10;&#10;自動的に生成された説明">
              <a:extLst>
                <a:ext uri="{FF2B5EF4-FFF2-40B4-BE49-F238E27FC236}">
                  <a16:creationId xmlns:a16="http://schemas.microsoft.com/office/drawing/2014/main" id="{D632A540-C567-98E9-6E5B-294B79A5CE88}"/>
                </a:ext>
              </a:extLst>
            </p:cNvPr>
            <p:cNvPicPr>
              <a:picLocks noChangeAspect="1"/>
            </p:cNvPicPr>
            <p:nvPr/>
          </p:nvPicPr>
          <p:blipFill>
            <a:blip r:embed="rId3"/>
            <a:stretch>
              <a:fillRect/>
            </a:stretch>
          </p:blipFill>
          <p:spPr>
            <a:xfrm>
              <a:off x="458230" y="7496278"/>
              <a:ext cx="346829" cy="330013"/>
            </a:xfrm>
            <a:prstGeom prst="rect">
              <a:avLst/>
            </a:prstGeom>
          </p:spPr>
        </p:pic>
        <p:sp>
          <p:nvSpPr>
            <p:cNvPr id="16" name="テキスト ボックス 15">
              <a:extLst>
                <a:ext uri="{FF2B5EF4-FFF2-40B4-BE49-F238E27FC236}">
                  <a16:creationId xmlns:a16="http://schemas.microsoft.com/office/drawing/2014/main" id="{D68A44C3-DA7A-6A66-B498-8F3802550A8A}"/>
                </a:ext>
              </a:extLst>
            </p:cNvPr>
            <p:cNvSpPr txBox="1"/>
            <p:nvPr/>
          </p:nvSpPr>
          <p:spPr>
            <a:xfrm>
              <a:off x="493588" y="7553923"/>
              <a:ext cx="276112" cy="253916"/>
            </a:xfrm>
            <a:prstGeom prst="rect">
              <a:avLst/>
            </a:prstGeom>
            <a:noFill/>
          </p:spPr>
          <p:txBody>
            <a:bodyPr wrap="square" rtlCol="0">
              <a:spAutoFit/>
            </a:bodyPr>
            <a:lstStyle/>
            <a:p>
              <a:pPr algn="ctr"/>
              <a:r>
                <a:rPr kumimoji="1" lang="en-US" altLang="ja-JP" sz="1050" dirty="0"/>
                <a:t>4</a:t>
              </a:r>
            </a:p>
          </p:txBody>
        </p:sp>
      </p:grpSp>
      <p:grpSp>
        <p:nvGrpSpPr>
          <p:cNvPr id="17" name="グループ化 16">
            <a:extLst>
              <a:ext uri="{FF2B5EF4-FFF2-40B4-BE49-F238E27FC236}">
                <a16:creationId xmlns:a16="http://schemas.microsoft.com/office/drawing/2014/main" id="{BC63D984-76BE-C865-1618-6F2FD5C3CD6B}"/>
              </a:ext>
            </a:extLst>
          </p:cNvPr>
          <p:cNvGrpSpPr/>
          <p:nvPr/>
        </p:nvGrpSpPr>
        <p:grpSpPr>
          <a:xfrm>
            <a:off x="430308" y="9312687"/>
            <a:ext cx="346829" cy="330013"/>
            <a:chOff x="458230" y="7496278"/>
            <a:chExt cx="346829" cy="330013"/>
          </a:xfrm>
        </p:grpSpPr>
        <p:pic>
          <p:nvPicPr>
            <p:cNvPr id="18" name="図 17" descr="アイコン&#10;&#10;自動的に生成された説明">
              <a:extLst>
                <a:ext uri="{FF2B5EF4-FFF2-40B4-BE49-F238E27FC236}">
                  <a16:creationId xmlns:a16="http://schemas.microsoft.com/office/drawing/2014/main" id="{8232BA44-B1E6-57A2-478E-2FF03F109149}"/>
                </a:ext>
              </a:extLst>
            </p:cNvPr>
            <p:cNvPicPr>
              <a:picLocks noChangeAspect="1"/>
            </p:cNvPicPr>
            <p:nvPr/>
          </p:nvPicPr>
          <p:blipFill>
            <a:blip r:embed="rId3"/>
            <a:stretch>
              <a:fillRect/>
            </a:stretch>
          </p:blipFill>
          <p:spPr>
            <a:xfrm>
              <a:off x="458230" y="7496278"/>
              <a:ext cx="346829" cy="330013"/>
            </a:xfrm>
            <a:prstGeom prst="rect">
              <a:avLst/>
            </a:prstGeom>
          </p:spPr>
        </p:pic>
        <p:sp>
          <p:nvSpPr>
            <p:cNvPr id="19" name="テキスト ボックス 18">
              <a:extLst>
                <a:ext uri="{FF2B5EF4-FFF2-40B4-BE49-F238E27FC236}">
                  <a16:creationId xmlns:a16="http://schemas.microsoft.com/office/drawing/2014/main" id="{44EA07BF-3277-8019-35A0-1D76B0A899E1}"/>
                </a:ext>
              </a:extLst>
            </p:cNvPr>
            <p:cNvSpPr txBox="1"/>
            <p:nvPr/>
          </p:nvSpPr>
          <p:spPr>
            <a:xfrm>
              <a:off x="493588" y="7553923"/>
              <a:ext cx="276112" cy="253916"/>
            </a:xfrm>
            <a:prstGeom prst="rect">
              <a:avLst/>
            </a:prstGeom>
            <a:noFill/>
          </p:spPr>
          <p:txBody>
            <a:bodyPr wrap="square" rtlCol="0">
              <a:spAutoFit/>
            </a:bodyPr>
            <a:lstStyle/>
            <a:p>
              <a:pPr algn="ctr"/>
              <a:r>
                <a:rPr kumimoji="1" lang="en-US" altLang="ja-JP" sz="1050" dirty="0"/>
                <a:t>5</a:t>
              </a:r>
            </a:p>
          </p:txBody>
        </p:sp>
      </p:grpSp>
    </p:spTree>
    <p:extLst>
      <p:ext uri="{BB962C8B-B14F-4D97-AF65-F5344CB8AC3E}">
        <p14:creationId xmlns:p14="http://schemas.microsoft.com/office/powerpoint/2010/main" val="2092679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5F6482F-AED3-CCEE-82CD-E064E137E6FA}"/>
              </a:ext>
            </a:extLst>
          </p:cNvPr>
          <p:cNvSpPr txBox="1"/>
          <p:nvPr/>
        </p:nvSpPr>
        <p:spPr>
          <a:xfrm>
            <a:off x="1514961" y="574804"/>
            <a:ext cx="3867011" cy="400110"/>
          </a:xfrm>
          <a:prstGeom prst="rect">
            <a:avLst/>
          </a:prstGeom>
          <a:noFill/>
        </p:spPr>
        <p:txBody>
          <a:bodyPr wrap="square" rtlCol="0">
            <a:spAutoFit/>
          </a:bodyPr>
          <a:lstStyle/>
          <a:p>
            <a:pPr algn="ctr"/>
            <a:r>
              <a:rPr kumimoji="1" lang="en-US" altLang="ja-JP" sz="2000" b="1" dirty="0">
                <a:solidFill>
                  <a:schemeClr val="bg1"/>
                </a:solidFill>
              </a:rPr>
              <a:t>KYT</a:t>
            </a:r>
            <a:r>
              <a:rPr kumimoji="1" lang="ja-JP" altLang="en-US" sz="2000" b="1" dirty="0">
                <a:solidFill>
                  <a:schemeClr val="bg1"/>
                </a:solidFill>
              </a:rPr>
              <a:t>シート</a:t>
            </a:r>
            <a:r>
              <a:rPr kumimoji="1" lang="en-US" altLang="ja-JP" sz="2000" b="1" dirty="0">
                <a:solidFill>
                  <a:schemeClr val="bg1"/>
                </a:solidFill>
              </a:rPr>
              <a:t> 〜</a:t>
            </a:r>
            <a:r>
              <a:rPr kumimoji="1" lang="ja-JP" altLang="en-US" sz="2000" b="1" dirty="0">
                <a:solidFill>
                  <a:schemeClr val="bg1"/>
                </a:solidFill>
              </a:rPr>
              <a:t>車両整備中編</a:t>
            </a:r>
            <a:r>
              <a:rPr kumimoji="1" lang="en-US" altLang="ja-JP" sz="2000" b="1" dirty="0">
                <a:solidFill>
                  <a:schemeClr val="bg1"/>
                </a:solidFill>
              </a:rPr>
              <a:t>〜</a:t>
            </a:r>
            <a:endParaRPr kumimoji="1" lang="ja-JP" altLang="en-US" sz="2000" b="1" dirty="0">
              <a:solidFill>
                <a:schemeClr val="bg1"/>
              </a:solidFill>
            </a:endParaRPr>
          </a:p>
        </p:txBody>
      </p:sp>
      <p:sp>
        <p:nvSpPr>
          <p:cNvPr id="2" name="テキスト ボックス 1">
            <a:extLst>
              <a:ext uri="{FF2B5EF4-FFF2-40B4-BE49-F238E27FC236}">
                <a16:creationId xmlns:a16="http://schemas.microsoft.com/office/drawing/2014/main" id="{5B3C587B-977B-DF7A-5182-88737AC38DFC}"/>
              </a:ext>
            </a:extLst>
          </p:cNvPr>
          <p:cNvSpPr txBox="1"/>
          <p:nvPr/>
        </p:nvSpPr>
        <p:spPr>
          <a:xfrm>
            <a:off x="831273" y="1601373"/>
            <a:ext cx="4239490" cy="338554"/>
          </a:xfrm>
          <a:prstGeom prst="rect">
            <a:avLst/>
          </a:prstGeom>
          <a:noFill/>
        </p:spPr>
        <p:txBody>
          <a:bodyPr wrap="square" rtlCol="0">
            <a:spAutoFit/>
          </a:bodyPr>
          <a:lstStyle/>
          <a:p>
            <a:r>
              <a:rPr kumimoji="1" lang="en-US" altLang="ja-JP" sz="1050" b="1" dirty="0"/>
              <a:t>CASE</a:t>
            </a:r>
            <a:r>
              <a:rPr kumimoji="1" lang="ja-JP" altLang="en-US" sz="1050" b="1" dirty="0"/>
              <a:t>⑦　</a:t>
            </a:r>
            <a:r>
              <a:rPr lang="ja-JP" altLang="en-US" sz="1600" b="1" i="0" u="none" strike="noStrike" baseline="0" dirty="0">
                <a:latin typeface="ShinMGoPro-Medium"/>
              </a:rPr>
              <a:t>Ｔ／Ｍ</a:t>
            </a:r>
            <a:r>
              <a:rPr lang="ja-JP" altLang="en-US" sz="1600" b="1" i="0" u="none" strike="noStrike" baseline="0" dirty="0">
                <a:latin typeface="MaruAntiStd-Medium"/>
              </a:rPr>
              <a:t>オイル</a:t>
            </a:r>
            <a:r>
              <a:rPr lang="ja-JP" altLang="en-US" sz="1600" b="1" i="0" u="none" strike="noStrike" baseline="0" dirty="0">
                <a:latin typeface="ShinMGoPro-Medium"/>
              </a:rPr>
              <a:t>交換作業</a:t>
            </a:r>
            <a:endParaRPr kumimoji="1" lang="en-US" altLang="ja-JP" sz="1050" b="1" dirty="0"/>
          </a:p>
        </p:txBody>
      </p:sp>
      <p:sp>
        <p:nvSpPr>
          <p:cNvPr id="3" name="テキスト ボックス 2">
            <a:extLst>
              <a:ext uri="{FF2B5EF4-FFF2-40B4-BE49-F238E27FC236}">
                <a16:creationId xmlns:a16="http://schemas.microsoft.com/office/drawing/2014/main" id="{B62419E4-6B65-0C78-CA87-CF4B21F986A3}"/>
              </a:ext>
            </a:extLst>
          </p:cNvPr>
          <p:cNvSpPr txBox="1"/>
          <p:nvPr/>
        </p:nvSpPr>
        <p:spPr>
          <a:xfrm>
            <a:off x="831272" y="1970705"/>
            <a:ext cx="5201603" cy="784830"/>
          </a:xfrm>
          <a:prstGeom prst="rect">
            <a:avLst/>
          </a:prstGeom>
          <a:noFill/>
        </p:spPr>
        <p:txBody>
          <a:bodyPr wrap="square" rtlCol="0">
            <a:spAutoFit/>
          </a:bodyPr>
          <a:lstStyle/>
          <a:p>
            <a:pPr algn="l"/>
            <a:r>
              <a:rPr lang="ja-JP" altLang="en-US" sz="900" b="0" i="0" u="none" strike="noStrike" baseline="0" dirty="0">
                <a:latin typeface="ShinMGoPr6N-Regular"/>
              </a:rPr>
              <a:t>下</a:t>
            </a:r>
            <a:r>
              <a:rPr lang="ja-JP" altLang="en-US" sz="900" b="0" i="0" u="none" strike="noStrike" baseline="0" dirty="0">
                <a:latin typeface="MaruAntiStd-Regular"/>
              </a:rPr>
              <a:t>のイラストは、</a:t>
            </a:r>
            <a:r>
              <a:rPr lang="ja-JP" altLang="en-US" sz="900" b="0" i="0" u="none" strike="noStrike" baseline="0" dirty="0">
                <a:latin typeface="ShinMGoPr6N-Regular"/>
              </a:rPr>
              <a:t>車両</a:t>
            </a:r>
            <a:r>
              <a:rPr lang="ja-JP" altLang="en-US" sz="900" b="0" i="0" u="none" strike="noStrike" baseline="0" dirty="0">
                <a:latin typeface="MaruAntiStd-Regular"/>
              </a:rPr>
              <a:t>をリフトアップし、トランスミッションオイルの</a:t>
            </a:r>
            <a:r>
              <a:rPr lang="ja-JP" altLang="en-US" sz="900" b="0" i="0" u="none" strike="noStrike" baseline="0" dirty="0">
                <a:latin typeface="ShinMGoPr6N-Regular"/>
              </a:rPr>
              <a:t>交換作業</a:t>
            </a:r>
            <a:r>
              <a:rPr lang="ja-JP" altLang="en-US" sz="900" b="0" i="0" u="none" strike="noStrike" baseline="0" dirty="0">
                <a:latin typeface="MaruAntiStd-Regular"/>
              </a:rPr>
              <a:t>を</a:t>
            </a:r>
            <a:r>
              <a:rPr lang="ja-JP" altLang="en-US" sz="900" b="0" i="0" u="none" strike="noStrike" baseline="0" dirty="0">
                <a:latin typeface="ShinMGoPr6N-Regular"/>
              </a:rPr>
              <a:t>始</a:t>
            </a:r>
            <a:r>
              <a:rPr lang="ja-JP" altLang="en-US" sz="900" b="0" i="0" u="none" strike="noStrike" baseline="0" dirty="0">
                <a:latin typeface="MaruAntiStd-Regular"/>
              </a:rPr>
              <a:t>めようと</a:t>
            </a:r>
            <a:endParaRPr lang="en-US" altLang="ja-JP" sz="900" b="0" i="0" u="none" strike="noStrike" baseline="0" dirty="0">
              <a:latin typeface="MaruAntiStd-Regular"/>
            </a:endParaRPr>
          </a:p>
          <a:p>
            <a:pPr algn="l"/>
            <a:r>
              <a:rPr lang="ja-JP" altLang="en-US" sz="900" b="0" i="0" u="none" strike="noStrike" baseline="0" dirty="0">
                <a:latin typeface="MaruAntiStd-Regular"/>
              </a:rPr>
              <a:t>しているところです。</a:t>
            </a:r>
          </a:p>
          <a:p>
            <a:pPr algn="l"/>
            <a:r>
              <a:rPr lang="ja-JP" altLang="en-US" sz="900" b="0" i="0" u="none" strike="noStrike" baseline="0" dirty="0">
                <a:latin typeface="ShinMGoPr6N-Regular"/>
              </a:rPr>
              <a:t>危険</a:t>
            </a:r>
            <a:r>
              <a:rPr lang="ja-JP" altLang="en-US" sz="900" b="0" i="0" u="none" strike="noStrike" baseline="0" dirty="0">
                <a:latin typeface="MaruAntiStd-Regular"/>
              </a:rPr>
              <a:t>と</a:t>
            </a:r>
            <a:r>
              <a:rPr lang="ja-JP" altLang="en-US" sz="900" b="0" i="0" u="none" strike="noStrike" baseline="0" dirty="0">
                <a:latin typeface="ShinMGoPr6N-Regular"/>
              </a:rPr>
              <a:t>思</a:t>
            </a:r>
            <a:r>
              <a:rPr lang="ja-JP" altLang="en-US" sz="900" b="0" i="0" u="none" strike="noStrike" baseline="0" dirty="0">
                <a:latin typeface="MaruAntiStd-Regular"/>
              </a:rPr>
              <a:t>われる</a:t>
            </a:r>
            <a:r>
              <a:rPr lang="ja-JP" altLang="en-US" sz="900" b="0" i="0" u="none" strike="noStrike" baseline="0" dirty="0">
                <a:latin typeface="ShinMGoPr6N-Regular"/>
              </a:rPr>
              <a:t>箇所</a:t>
            </a:r>
            <a:r>
              <a:rPr lang="ja-JP" altLang="en-US" sz="900" b="0" i="0" u="none" strike="noStrike" baseline="0" dirty="0">
                <a:latin typeface="MaruAntiStd-Regular"/>
              </a:rPr>
              <a:t>となぜ</a:t>
            </a:r>
            <a:r>
              <a:rPr lang="ja-JP" altLang="en-US" sz="900" b="0" i="0" u="none" strike="noStrike" baseline="0" dirty="0">
                <a:latin typeface="ShinMGoPr6N-Regular"/>
              </a:rPr>
              <a:t>危険</a:t>
            </a:r>
            <a:r>
              <a:rPr lang="ja-JP" altLang="en-US" sz="900" b="0" i="0" u="none" strike="noStrike" baseline="0" dirty="0">
                <a:latin typeface="MaruAntiStd-Regular"/>
              </a:rPr>
              <a:t>か、さらに</a:t>
            </a:r>
            <a:r>
              <a:rPr lang="ja-JP" altLang="en-US" sz="900" b="0" i="0" u="none" strike="noStrike" baseline="0" dirty="0">
                <a:latin typeface="ShinMGoPr6N-Regular"/>
              </a:rPr>
              <a:t>安全</a:t>
            </a:r>
            <a:r>
              <a:rPr lang="ja-JP" altLang="en-US" sz="900" b="0" i="0" u="none" strike="noStrike" baseline="0" dirty="0">
                <a:latin typeface="MaruAntiStd-Regular"/>
              </a:rPr>
              <a:t>にするためには、どのようにしたら</a:t>
            </a:r>
            <a:r>
              <a:rPr lang="ja-JP" altLang="en-US" sz="900" b="0" i="0" u="none" strike="noStrike" baseline="0" dirty="0">
                <a:latin typeface="ShinMGoPr6N-Regular"/>
              </a:rPr>
              <a:t>良</a:t>
            </a:r>
            <a:r>
              <a:rPr lang="ja-JP" altLang="en-US" sz="900" b="0" i="0" u="none" strike="noStrike" baseline="0" dirty="0">
                <a:latin typeface="MaruAntiStd-Regular"/>
              </a:rPr>
              <a:t>いか</a:t>
            </a:r>
            <a:r>
              <a:rPr lang="ja-JP" altLang="en-US" sz="900" b="0" i="0" u="none" strike="noStrike" baseline="0" dirty="0">
                <a:latin typeface="ShinMGoPr6N-Regular"/>
              </a:rPr>
              <a:t>各自</a:t>
            </a:r>
            <a:r>
              <a:rPr lang="ja-JP" altLang="en-US" sz="900" b="0" i="0" u="none" strike="noStrike" baseline="0" dirty="0">
                <a:latin typeface="MaruAntiStd-Regular"/>
              </a:rPr>
              <a:t>で</a:t>
            </a:r>
          </a:p>
          <a:p>
            <a:pPr algn="l"/>
            <a:r>
              <a:rPr lang="ja-JP" altLang="en-US" sz="900" b="0" i="0" u="none" strike="noStrike" baseline="0" dirty="0">
                <a:latin typeface="ShinMGoPr6N-Regular"/>
              </a:rPr>
              <a:t>書</a:t>
            </a:r>
            <a:r>
              <a:rPr lang="ja-JP" altLang="en-US" sz="900" b="0" i="0" u="none" strike="noStrike" baseline="0" dirty="0">
                <a:latin typeface="MaruAntiStd-Regular"/>
              </a:rPr>
              <a:t>き</a:t>
            </a:r>
            <a:r>
              <a:rPr lang="ja-JP" altLang="en-US" sz="900" b="0" i="0" u="none" strike="noStrike" baseline="0" dirty="0">
                <a:latin typeface="ShinMGoPr6N-Regular"/>
              </a:rPr>
              <a:t>出</a:t>
            </a:r>
            <a:r>
              <a:rPr lang="ja-JP" altLang="en-US" sz="900" b="0" i="0" u="none" strike="noStrike" baseline="0" dirty="0">
                <a:latin typeface="MaruAntiStd-Regular"/>
              </a:rPr>
              <a:t>してください。</a:t>
            </a:r>
          </a:p>
          <a:p>
            <a:pPr algn="l"/>
            <a:r>
              <a:rPr lang="ja-JP" altLang="en-US" sz="900" b="0" i="0" u="none" strike="noStrike" baseline="0" dirty="0">
                <a:latin typeface="ShinMGoPr6N-Regular"/>
              </a:rPr>
              <a:t>次</a:t>
            </a:r>
            <a:r>
              <a:rPr lang="ja-JP" altLang="en-US" sz="900" b="0" i="0" u="none" strike="noStrike" baseline="0" dirty="0">
                <a:latin typeface="MaruAntiStd-Regular"/>
              </a:rPr>
              <a:t>に、</a:t>
            </a:r>
            <a:r>
              <a:rPr lang="ja-JP" altLang="en-US" sz="900" b="0" i="0" u="none" strike="noStrike" baseline="0" dirty="0">
                <a:latin typeface="ShinMGoPr6N-Regular"/>
              </a:rPr>
              <a:t>書</a:t>
            </a:r>
            <a:r>
              <a:rPr lang="ja-JP" altLang="en-US" sz="900" b="0" i="0" u="none" strike="noStrike" baseline="0" dirty="0">
                <a:latin typeface="MaruAntiStd-Regular"/>
              </a:rPr>
              <a:t>き</a:t>
            </a:r>
            <a:r>
              <a:rPr lang="ja-JP" altLang="en-US" sz="900" b="0" i="0" u="none" strike="noStrike" baseline="0" dirty="0">
                <a:latin typeface="ShinMGoPr6N-Regular"/>
              </a:rPr>
              <a:t>出</a:t>
            </a:r>
            <a:r>
              <a:rPr lang="ja-JP" altLang="en-US" sz="900" b="0" i="0" u="none" strike="noStrike" baseline="0" dirty="0">
                <a:latin typeface="MaruAntiStd-Regular"/>
              </a:rPr>
              <a:t>した</a:t>
            </a:r>
            <a:r>
              <a:rPr lang="ja-JP" altLang="en-US" sz="900" b="0" i="0" u="none" strike="noStrike" baseline="0" dirty="0">
                <a:latin typeface="ShinMGoPr6N-Regular"/>
              </a:rPr>
              <a:t>内容</a:t>
            </a:r>
            <a:r>
              <a:rPr lang="ja-JP" altLang="en-US" sz="900" b="0" i="0" u="none" strike="noStrike" baseline="0" dirty="0">
                <a:latin typeface="MaruAntiStd-Regular"/>
              </a:rPr>
              <a:t>をスタッフ</a:t>
            </a:r>
            <a:r>
              <a:rPr lang="ja-JP" altLang="en-US" sz="900" b="0" i="0" u="none" strike="noStrike" baseline="0" dirty="0">
                <a:latin typeface="ShinMGoPr6N-Regular"/>
              </a:rPr>
              <a:t>全員</a:t>
            </a:r>
            <a:r>
              <a:rPr lang="ja-JP" altLang="en-US" sz="900" b="0" i="0" u="none" strike="noStrike" baseline="0" dirty="0">
                <a:latin typeface="MaruAntiStd-Regular"/>
              </a:rPr>
              <a:t>で</a:t>
            </a:r>
            <a:r>
              <a:rPr lang="ja-JP" altLang="en-US" sz="900" b="0" i="0" u="none" strike="noStrike" baseline="0" dirty="0">
                <a:latin typeface="ShinMGoPr6N-Regular"/>
              </a:rPr>
              <a:t>話</a:t>
            </a:r>
            <a:r>
              <a:rPr lang="ja-JP" altLang="en-US" sz="900" b="0" i="0" u="none" strike="noStrike" baseline="0" dirty="0">
                <a:latin typeface="MaruAntiStd-Regular"/>
              </a:rPr>
              <a:t>し</a:t>
            </a:r>
            <a:r>
              <a:rPr lang="ja-JP" altLang="en-US" sz="900" b="0" i="0" u="none" strike="noStrike" baseline="0" dirty="0">
                <a:latin typeface="ShinMGoPr6N-Regular"/>
              </a:rPr>
              <a:t>合</a:t>
            </a:r>
            <a:r>
              <a:rPr lang="ja-JP" altLang="en-US" sz="900" b="0" i="0" u="none" strike="noStrike" baseline="0" dirty="0">
                <a:latin typeface="MaruAntiStd-Regular"/>
              </a:rPr>
              <a:t>い、</a:t>
            </a:r>
            <a:r>
              <a:rPr lang="ja-JP" altLang="en-US" sz="900" b="0" i="0" u="none" strike="noStrike" baseline="0" dirty="0">
                <a:latin typeface="ShinMGoPr6N-Regular"/>
              </a:rPr>
              <a:t>意見交換</a:t>
            </a:r>
            <a:r>
              <a:rPr lang="ja-JP" altLang="en-US" sz="900" b="0" i="0" u="none" strike="noStrike" baseline="0" dirty="0">
                <a:latin typeface="MaruAntiStd-Regular"/>
              </a:rPr>
              <a:t>してください。</a:t>
            </a:r>
            <a:endParaRPr kumimoji="1" lang="ja-JP" altLang="en-US" sz="900" dirty="0"/>
          </a:p>
        </p:txBody>
      </p:sp>
      <p:sp>
        <p:nvSpPr>
          <p:cNvPr id="10" name="テキスト ボックス 9">
            <a:extLst>
              <a:ext uri="{FF2B5EF4-FFF2-40B4-BE49-F238E27FC236}">
                <a16:creationId xmlns:a16="http://schemas.microsoft.com/office/drawing/2014/main" id="{138BADF9-EC7B-626E-DC75-444205A81AFB}"/>
              </a:ext>
            </a:extLst>
          </p:cNvPr>
          <p:cNvSpPr txBox="1"/>
          <p:nvPr/>
        </p:nvSpPr>
        <p:spPr>
          <a:xfrm>
            <a:off x="1367542" y="6490559"/>
            <a:ext cx="4122916" cy="230832"/>
          </a:xfrm>
          <a:prstGeom prst="rect">
            <a:avLst/>
          </a:prstGeom>
          <a:noFill/>
        </p:spPr>
        <p:txBody>
          <a:bodyPr wrap="square" rtlCol="0">
            <a:spAutoFit/>
          </a:bodyPr>
          <a:lstStyle/>
          <a:p>
            <a:pPr algn="ctr"/>
            <a:r>
              <a:rPr kumimoji="1" lang="ja-JP" altLang="en-US" sz="900" dirty="0"/>
              <a:t>状況：</a:t>
            </a:r>
            <a:r>
              <a:rPr lang="en-US" altLang="ja-JP" sz="900" b="0" i="0" u="none" strike="noStrike" baseline="0" dirty="0">
                <a:latin typeface="MaruAntiStd-Regular"/>
              </a:rPr>
              <a:t>T </a:t>
            </a:r>
            <a:r>
              <a:rPr lang="ja-JP" altLang="en-US" sz="900" b="0" i="0" u="none" strike="noStrike" baseline="0" dirty="0">
                <a:latin typeface="MaruAntiStd-Regular"/>
              </a:rPr>
              <a:t>／ </a:t>
            </a:r>
            <a:r>
              <a:rPr lang="en-US" altLang="ja-JP" sz="900" b="0" i="0" u="none" strike="noStrike" baseline="0" dirty="0">
                <a:latin typeface="MaruAntiStd-Regular"/>
              </a:rPr>
              <a:t>M </a:t>
            </a:r>
            <a:r>
              <a:rPr lang="ja-JP" altLang="en-US" sz="900" b="0" i="0" u="none" strike="noStrike" baseline="0" dirty="0">
                <a:latin typeface="MaruAntiStd-Regular"/>
              </a:rPr>
              <a:t>オイル</a:t>
            </a:r>
            <a:r>
              <a:rPr lang="ja-JP" altLang="en-US" sz="900" b="0" i="0" u="none" strike="noStrike" baseline="0" dirty="0">
                <a:latin typeface="ShinMGoPr6N-Regular"/>
              </a:rPr>
              <a:t>交換作業</a:t>
            </a:r>
            <a:endParaRPr kumimoji="1" lang="ja-JP" altLang="en-US" sz="900" dirty="0"/>
          </a:p>
        </p:txBody>
      </p:sp>
      <p:graphicFrame>
        <p:nvGraphicFramePr>
          <p:cNvPr id="5" name="表 4">
            <a:extLst>
              <a:ext uri="{FF2B5EF4-FFF2-40B4-BE49-F238E27FC236}">
                <a16:creationId xmlns:a16="http://schemas.microsoft.com/office/drawing/2014/main" id="{6000336C-6C4C-906B-2408-FA727CBE0236}"/>
              </a:ext>
            </a:extLst>
          </p:cNvPr>
          <p:cNvGraphicFramePr>
            <a:graphicFrameLocks noGrp="1"/>
          </p:cNvGraphicFramePr>
          <p:nvPr/>
        </p:nvGraphicFramePr>
        <p:xfrm>
          <a:off x="321589" y="6908798"/>
          <a:ext cx="6210105" cy="2563571"/>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349062715"/>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800002028"/>
                  </a:ext>
                </a:extLst>
              </a:tr>
            </a:tbl>
          </a:graphicData>
        </a:graphic>
      </p:graphicFrame>
      <p:pic>
        <p:nvPicPr>
          <p:cNvPr id="12" name="図 11" descr="ダイアグラム&#10;&#10;自動的に生成された説明">
            <a:extLst>
              <a:ext uri="{FF2B5EF4-FFF2-40B4-BE49-F238E27FC236}">
                <a16:creationId xmlns:a16="http://schemas.microsoft.com/office/drawing/2014/main" id="{1ECD5EC1-159D-A634-1317-5ECB2C289CD5}"/>
              </a:ext>
            </a:extLst>
          </p:cNvPr>
          <p:cNvPicPr>
            <a:picLocks noChangeAspect="1"/>
          </p:cNvPicPr>
          <p:nvPr/>
        </p:nvPicPr>
        <p:blipFill>
          <a:blip r:embed="rId2"/>
          <a:stretch>
            <a:fillRect/>
          </a:stretch>
        </p:blipFill>
        <p:spPr>
          <a:xfrm>
            <a:off x="330548" y="3028386"/>
            <a:ext cx="6188406" cy="3420000"/>
          </a:xfrm>
          <a:prstGeom prst="rect">
            <a:avLst/>
          </a:prstGeom>
        </p:spPr>
      </p:pic>
    </p:spTree>
    <p:extLst>
      <p:ext uri="{BB962C8B-B14F-4D97-AF65-F5344CB8AC3E}">
        <p14:creationId xmlns:p14="http://schemas.microsoft.com/office/powerpoint/2010/main" val="21215492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5576274F-103E-1FC4-37DD-5A256C95C6D5}"/>
              </a:ext>
            </a:extLst>
          </p:cNvPr>
          <p:cNvGraphicFramePr>
            <a:graphicFrameLocks noGrp="1"/>
          </p:cNvGraphicFramePr>
          <p:nvPr/>
        </p:nvGraphicFramePr>
        <p:xfrm>
          <a:off x="321589" y="6580554"/>
          <a:ext cx="6210105" cy="3090614"/>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窮屈な姿勢での作業</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・腰痛発生</a:t>
                      </a:r>
                      <a:endParaRPr kumimoji="1" lang="en-US" altLang="ja-JP" sz="800" b="0" i="0" u="none" strike="noStrike" kern="1200" baseline="0" dirty="0">
                        <a:solidFill>
                          <a:schemeClr val="tx1"/>
                        </a:solidFill>
                        <a:latin typeface="+mn-ea"/>
                        <a:ea typeface="+mn-ea"/>
                        <a:cs typeface="+mn-cs"/>
                      </a:endParaRPr>
                    </a:p>
                  </a:txBody>
                  <a:tcPr anchor="ctr"/>
                </a:tc>
                <a:tc>
                  <a:txBody>
                    <a:bodyPr/>
                    <a:lstStyle/>
                    <a:p>
                      <a:pPr algn="l"/>
                      <a:r>
                        <a:rPr kumimoji="1" lang="ja-JP" altLang="en-US" sz="800" b="0" i="0" u="none" strike="noStrike" kern="1200" baseline="0" dirty="0">
                          <a:solidFill>
                            <a:schemeClr val="tx1"/>
                          </a:solidFill>
                          <a:latin typeface="+mn-lt"/>
                          <a:ea typeface="+mn-ea"/>
                          <a:cs typeface="+mn-cs"/>
                        </a:rPr>
                        <a:t>作業に応じたリフトアップルールの明確化</a:t>
                      </a: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未着帽</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・頭部ケガ</a:t>
                      </a:r>
                      <a:endParaRPr kumimoji="1" lang="en-US" altLang="ja-JP" sz="800" b="0" i="0" u="none" strike="noStrike" kern="1200" baseline="0" dirty="0">
                        <a:solidFill>
                          <a:schemeClr val="tx1"/>
                        </a:solidFill>
                        <a:latin typeface="+mn-lt"/>
                        <a:ea typeface="+mn-ea"/>
                        <a:cs typeface="+mn-cs"/>
                      </a:endParaRPr>
                    </a:p>
                  </a:txBody>
                  <a:tcPr anchor="ctr"/>
                </a:tc>
                <a:tc>
                  <a:txBody>
                    <a:bodyPr/>
                    <a:lstStyle/>
                    <a:p>
                      <a:pPr algn="l"/>
                      <a:r>
                        <a:rPr kumimoji="1" lang="ja-JP" altLang="en-US" sz="800" b="0" i="0" u="none" strike="noStrike" kern="1200" baseline="0" dirty="0">
                          <a:solidFill>
                            <a:schemeClr val="tx1"/>
                          </a:solidFill>
                          <a:latin typeface="+mn-lt"/>
                          <a:ea typeface="+mn-ea"/>
                          <a:cs typeface="+mn-cs"/>
                        </a:rPr>
                        <a:t>下廻り作業での着帽ルール徹底</a:t>
                      </a: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腕まくり</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・エッジ部でのケガ及び</a:t>
                      </a:r>
                    </a:p>
                    <a:p>
                      <a:r>
                        <a:rPr kumimoji="1" lang="ja-JP" altLang="en-US" sz="800" b="0" i="0" u="none" strike="noStrike" kern="1200" baseline="0" dirty="0">
                          <a:solidFill>
                            <a:schemeClr val="tx1"/>
                          </a:solidFill>
                          <a:latin typeface="+mn-lt"/>
                          <a:ea typeface="+mn-ea"/>
                          <a:cs typeface="+mn-cs"/>
                        </a:rPr>
                        <a:t>　高熱部接触による火傷</a:t>
                      </a:r>
                      <a:endParaRPr kumimoji="1" lang="en-US" altLang="ja-JP" sz="800" b="0" i="0" u="none" strike="noStrike" kern="1200" baseline="0" dirty="0">
                        <a:solidFill>
                          <a:schemeClr val="tx1"/>
                        </a:solidFill>
                        <a:latin typeface="+mn-lt"/>
                        <a:ea typeface="+mn-ea"/>
                        <a:cs typeface="+mn-cs"/>
                      </a:endParaRPr>
                    </a:p>
                  </a:txBody>
                  <a:tcPr anchor="ctr"/>
                </a:tc>
                <a:tc>
                  <a:txBody>
                    <a:bodyPr/>
                    <a:lstStyle/>
                    <a:p>
                      <a:pPr algn="l"/>
                      <a:r>
                        <a:rPr kumimoji="1" lang="ja-JP" altLang="en-US" sz="800" b="0" i="0" u="none" strike="noStrike" kern="1200" baseline="0" dirty="0">
                          <a:solidFill>
                            <a:schemeClr val="tx1"/>
                          </a:solidFill>
                          <a:latin typeface="+mn-lt"/>
                          <a:ea typeface="+mn-ea"/>
                          <a:cs typeface="+mn-cs"/>
                        </a:rPr>
                        <a:t>腕まくり作業ルールの策定</a:t>
                      </a:r>
                      <a:endParaRPr kumimoji="1" lang="ja-JP" altLang="en-US" sz="800" dirty="0"/>
                    </a:p>
                  </a:txBody>
                  <a:tcPr anchor="ctr">
                    <a:lnR w="12700" cmpd="sng">
                      <a:noFill/>
                      <a:prstDash val="solid"/>
                    </a:lnR>
                  </a:tcPr>
                </a:tc>
                <a:extLst>
                  <a:ext uri="{0D108BD9-81ED-4DB2-BD59-A6C34878D82A}">
                    <a16:rowId xmlns:a16="http://schemas.microsoft.com/office/drawing/2014/main" val="2014843482"/>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工具使用方法</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・緩め方向に排気管のフランジ部があり、</a:t>
                      </a:r>
                    </a:p>
                    <a:p>
                      <a:r>
                        <a:rPr kumimoji="1" lang="ja-JP" altLang="en-US" sz="800" b="0" i="0" u="none" strike="noStrike" kern="1200" baseline="0" dirty="0">
                          <a:solidFill>
                            <a:schemeClr val="tx1"/>
                          </a:solidFill>
                          <a:latin typeface="+mn-lt"/>
                          <a:ea typeface="+mn-ea"/>
                          <a:cs typeface="+mn-cs"/>
                        </a:rPr>
                        <a:t>　勢いで指を受傷の恐れ</a:t>
                      </a:r>
                      <a:endParaRPr kumimoji="1" lang="ja-JP" altLang="en-US" sz="800" dirty="0"/>
                    </a:p>
                  </a:txBody>
                  <a:tcPr anchor="ctr"/>
                </a:tc>
                <a:tc>
                  <a:txBody>
                    <a:bodyPr/>
                    <a:lstStyle/>
                    <a:p>
                      <a:pPr algn="l"/>
                      <a:r>
                        <a:rPr kumimoji="1" lang="ja-JP" altLang="en-US" sz="800" b="0" i="0" u="none" strike="noStrike" kern="1200" baseline="0" dirty="0">
                          <a:solidFill>
                            <a:schemeClr val="tx1"/>
                          </a:solidFill>
                          <a:latin typeface="+mn-lt"/>
                          <a:ea typeface="+mn-ea"/>
                          <a:cs typeface="+mn-cs"/>
                        </a:rPr>
                        <a:t>緩め時の注意点を再確認</a:t>
                      </a:r>
                      <a:endParaRPr kumimoji="1" lang="ja-JP" altLang="en-US" sz="800" dirty="0"/>
                    </a:p>
                  </a:txBody>
                  <a:tcPr anchor="ctr">
                    <a:lnR w="12700" cmpd="sng">
                      <a:noFill/>
                      <a:prstDash val="solid"/>
                    </a:lnR>
                  </a:tcPr>
                </a:tc>
                <a:extLst>
                  <a:ext uri="{0D108BD9-81ED-4DB2-BD59-A6C34878D82A}">
                    <a16:rowId xmlns:a16="http://schemas.microsoft.com/office/drawing/2014/main" val="2372604023"/>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エアホース、コード線</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・エアホース、コードを引っ掛けて転倒する</a:t>
                      </a:r>
                      <a:endParaRPr kumimoji="1" lang="ja-JP" altLang="en-US" sz="800" dirty="0"/>
                    </a:p>
                  </a:txBody>
                  <a:tcPr anchor="ctr"/>
                </a:tc>
                <a:tc>
                  <a:txBody>
                    <a:bodyPr/>
                    <a:lstStyle/>
                    <a:p>
                      <a:pPr algn="l"/>
                      <a:r>
                        <a:rPr kumimoji="1" lang="ja-JP" altLang="en-US" sz="800" b="0" i="0" u="none" strike="noStrike" kern="1200" baseline="0" dirty="0">
                          <a:solidFill>
                            <a:schemeClr val="tx1"/>
                          </a:solidFill>
                          <a:latin typeface="+mn-lt"/>
                          <a:ea typeface="+mn-ea"/>
                          <a:cs typeface="+mn-cs"/>
                        </a:rPr>
                        <a:t>必要以上に</a:t>
                      </a:r>
                      <a:r>
                        <a:rPr kumimoji="1" lang="ja-JP" altLang="en-US" sz="800" b="0" i="0" u="none" strike="noStrike" kern="1200" baseline="0">
                          <a:solidFill>
                            <a:schemeClr val="tx1"/>
                          </a:solidFill>
                          <a:latin typeface="+mn-lt"/>
                          <a:ea typeface="+mn-ea"/>
                          <a:cs typeface="+mn-cs"/>
                        </a:rPr>
                        <a:t>出さない、</a:t>
                      </a:r>
                      <a:endParaRPr kumimoji="1" lang="en-US" altLang="ja-JP" sz="800" b="0" i="0" u="none" strike="noStrike" kern="1200" baseline="0" dirty="0">
                        <a:solidFill>
                          <a:schemeClr val="tx1"/>
                        </a:solidFill>
                        <a:latin typeface="+mn-lt"/>
                        <a:ea typeface="+mn-ea"/>
                        <a:cs typeface="+mn-cs"/>
                      </a:endParaRPr>
                    </a:p>
                    <a:p>
                      <a:pPr algn="l"/>
                      <a:r>
                        <a:rPr kumimoji="1" lang="ja-JP" altLang="en-US" sz="800" b="0" i="0" u="none" strike="noStrike" kern="1200" baseline="0">
                          <a:solidFill>
                            <a:schemeClr val="tx1"/>
                          </a:solidFill>
                          <a:latin typeface="+mn-lt"/>
                          <a:ea typeface="+mn-ea"/>
                          <a:cs typeface="+mn-cs"/>
                        </a:rPr>
                        <a:t>またがない</a:t>
                      </a:r>
                      <a:endParaRPr kumimoji="1" lang="ja-JP" altLang="en-US" sz="800" dirty="0"/>
                    </a:p>
                  </a:txBody>
                  <a:tcPr anchor="ctr">
                    <a:lnR w="12700" cmpd="sng">
                      <a:noFill/>
                      <a:prstDash val="solid"/>
                    </a:lnR>
                  </a:tcPr>
                </a:tc>
                <a:extLst>
                  <a:ext uri="{0D108BD9-81ED-4DB2-BD59-A6C34878D82A}">
                    <a16:rowId xmlns:a16="http://schemas.microsoft.com/office/drawing/2014/main" val="3486733843"/>
                  </a:ext>
                </a:extLst>
              </a:tr>
            </a:tbl>
          </a:graphicData>
        </a:graphic>
      </p:graphicFrame>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4AF27D7-B907-E001-6997-6C6734518B68}"/>
              </a:ext>
            </a:extLst>
          </p:cNvPr>
          <p:cNvPicPr>
            <a:picLocks noChangeAspect="1"/>
          </p:cNvPicPr>
          <p:nvPr/>
        </p:nvPicPr>
        <p:blipFill>
          <a:blip r:embed="rId2"/>
          <a:stretch>
            <a:fillRect/>
          </a:stretch>
        </p:blipFill>
        <p:spPr>
          <a:xfrm>
            <a:off x="956912" y="1519620"/>
            <a:ext cx="948140" cy="902170"/>
          </a:xfrm>
          <a:prstGeom prst="rect">
            <a:avLst/>
          </a:prstGeom>
        </p:spPr>
      </p:pic>
      <p:sp>
        <p:nvSpPr>
          <p:cNvPr id="9" name="テキスト ボックス 8">
            <a:extLst>
              <a:ext uri="{FF2B5EF4-FFF2-40B4-BE49-F238E27FC236}">
                <a16:creationId xmlns:a16="http://schemas.microsoft.com/office/drawing/2014/main" id="{CE19870E-D1A7-49F8-B5F7-F3465100F3A1}"/>
              </a:ext>
            </a:extLst>
          </p:cNvPr>
          <p:cNvSpPr txBox="1"/>
          <p:nvPr/>
        </p:nvSpPr>
        <p:spPr>
          <a:xfrm>
            <a:off x="1905052" y="1840556"/>
            <a:ext cx="4626642" cy="500137"/>
          </a:xfrm>
          <a:prstGeom prst="rect">
            <a:avLst/>
          </a:prstGeom>
          <a:noFill/>
        </p:spPr>
        <p:txBody>
          <a:bodyPr wrap="square" rtlCol="0">
            <a:spAutoFit/>
          </a:bodyPr>
          <a:lstStyle/>
          <a:p>
            <a:r>
              <a:rPr kumimoji="1" lang="en-US" altLang="ja-JP" sz="1050" b="1" dirty="0"/>
              <a:t>CASE</a:t>
            </a:r>
            <a:r>
              <a:rPr kumimoji="1" lang="ja-JP" altLang="en-US" sz="1050" b="1" dirty="0"/>
              <a:t>⑦　</a:t>
            </a:r>
            <a:r>
              <a:rPr kumimoji="1" lang="en-US" altLang="ja-JP" sz="1050" b="1" dirty="0">
                <a:solidFill>
                  <a:srgbClr val="FF6600"/>
                </a:solidFill>
              </a:rPr>
              <a:t>【</a:t>
            </a:r>
            <a:r>
              <a:rPr kumimoji="1" lang="ja-JP" altLang="en-US" sz="1050" b="1" dirty="0">
                <a:solidFill>
                  <a:srgbClr val="FF6600"/>
                </a:solidFill>
              </a:rPr>
              <a:t>危険要因の例</a:t>
            </a:r>
            <a:r>
              <a:rPr kumimoji="1" lang="en-US" altLang="ja-JP" sz="1050" b="1" dirty="0">
                <a:solidFill>
                  <a:srgbClr val="FF6600"/>
                </a:solidFill>
              </a:rPr>
              <a:t>】</a:t>
            </a:r>
          </a:p>
          <a:p>
            <a:r>
              <a:rPr lang="ja-JP" altLang="en-US" sz="1600" b="1" i="0" u="none" strike="noStrike" baseline="0" dirty="0">
                <a:latin typeface="ShinMGoPro-Medium"/>
              </a:rPr>
              <a:t>Ｔ／Ｍ</a:t>
            </a:r>
            <a:r>
              <a:rPr lang="ja-JP" altLang="en-US" sz="1600" b="1" i="0" u="none" strike="noStrike" baseline="0" dirty="0">
                <a:latin typeface="MaruAntiStd-Medium"/>
              </a:rPr>
              <a:t>オイル</a:t>
            </a:r>
            <a:r>
              <a:rPr lang="ja-JP" altLang="en-US" sz="1600" b="1" i="0" u="none" strike="noStrike" baseline="0" dirty="0">
                <a:latin typeface="ShinMGoPro-Medium"/>
              </a:rPr>
              <a:t>交換作業</a:t>
            </a:r>
            <a:r>
              <a:rPr lang="ja-JP" altLang="en-US" sz="1600" b="1" i="0" u="none" strike="noStrike" baseline="0" dirty="0">
                <a:latin typeface="MaruAntiStd-Medium"/>
              </a:rPr>
              <a:t>に</a:t>
            </a:r>
            <a:r>
              <a:rPr lang="ja-JP" altLang="en-US" sz="1600" b="1" i="0" u="none" strike="noStrike" baseline="0" dirty="0">
                <a:latin typeface="ShinMGoPro-Medium"/>
              </a:rPr>
              <a:t>潜</a:t>
            </a:r>
            <a:r>
              <a:rPr lang="ja-JP" altLang="en-US" sz="1600" b="1" i="0" u="none" strike="noStrike" baseline="0" dirty="0">
                <a:latin typeface="MaruAntiStd-Medium"/>
              </a:rPr>
              <a:t>んでいる</a:t>
            </a:r>
            <a:endParaRPr kumimoji="1" lang="en-US" altLang="ja-JP" sz="600" b="1" dirty="0"/>
          </a:p>
        </p:txBody>
      </p:sp>
      <p:grpSp>
        <p:nvGrpSpPr>
          <p:cNvPr id="10" name="グループ化 9">
            <a:extLst>
              <a:ext uri="{FF2B5EF4-FFF2-40B4-BE49-F238E27FC236}">
                <a16:creationId xmlns:a16="http://schemas.microsoft.com/office/drawing/2014/main" id="{019AF74B-9E57-95ED-CC48-10588BBEC27F}"/>
              </a:ext>
            </a:extLst>
          </p:cNvPr>
          <p:cNvGrpSpPr/>
          <p:nvPr/>
        </p:nvGrpSpPr>
        <p:grpSpPr>
          <a:xfrm>
            <a:off x="426454" y="7020688"/>
            <a:ext cx="346829" cy="330013"/>
            <a:chOff x="458230" y="7496278"/>
            <a:chExt cx="346829" cy="330013"/>
          </a:xfrm>
        </p:grpSpPr>
        <p:pic>
          <p:nvPicPr>
            <p:cNvPr id="12" name="図 11" descr="アイコン&#10;&#10;自動的に生成された説明">
              <a:extLst>
                <a:ext uri="{FF2B5EF4-FFF2-40B4-BE49-F238E27FC236}">
                  <a16:creationId xmlns:a16="http://schemas.microsoft.com/office/drawing/2014/main" id="{2FBBFFF1-9EE3-2B8C-EFD8-486FA26FE26B}"/>
                </a:ext>
              </a:extLst>
            </p:cNvPr>
            <p:cNvPicPr>
              <a:picLocks noChangeAspect="1"/>
            </p:cNvPicPr>
            <p:nvPr/>
          </p:nvPicPr>
          <p:blipFill>
            <a:blip r:embed="rId3"/>
            <a:stretch>
              <a:fillRect/>
            </a:stretch>
          </p:blipFill>
          <p:spPr>
            <a:xfrm>
              <a:off x="458230" y="7496278"/>
              <a:ext cx="346829" cy="330013"/>
            </a:xfrm>
            <a:prstGeom prst="rect">
              <a:avLst/>
            </a:prstGeom>
          </p:spPr>
        </p:pic>
        <p:sp>
          <p:nvSpPr>
            <p:cNvPr id="22" name="テキスト ボックス 21">
              <a:extLst>
                <a:ext uri="{FF2B5EF4-FFF2-40B4-BE49-F238E27FC236}">
                  <a16:creationId xmlns:a16="http://schemas.microsoft.com/office/drawing/2014/main" id="{B8D4D2F5-7725-D3D4-925D-0DED9A701DB4}"/>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23" name="グループ化 22">
            <a:extLst>
              <a:ext uri="{FF2B5EF4-FFF2-40B4-BE49-F238E27FC236}">
                <a16:creationId xmlns:a16="http://schemas.microsoft.com/office/drawing/2014/main" id="{88D3600C-F1BE-FDFA-09DB-4379E42AD593}"/>
              </a:ext>
            </a:extLst>
          </p:cNvPr>
          <p:cNvGrpSpPr/>
          <p:nvPr/>
        </p:nvGrpSpPr>
        <p:grpSpPr>
          <a:xfrm>
            <a:off x="426454" y="7585632"/>
            <a:ext cx="346829" cy="330013"/>
            <a:chOff x="458230" y="7496278"/>
            <a:chExt cx="346829" cy="330013"/>
          </a:xfrm>
        </p:grpSpPr>
        <p:pic>
          <p:nvPicPr>
            <p:cNvPr id="24" name="図 23" descr="アイコン&#10;&#10;自動的に生成された説明">
              <a:extLst>
                <a:ext uri="{FF2B5EF4-FFF2-40B4-BE49-F238E27FC236}">
                  <a16:creationId xmlns:a16="http://schemas.microsoft.com/office/drawing/2014/main" id="{1A59DCDA-888B-727D-6761-D307B3C2BFD6}"/>
                </a:ext>
              </a:extLst>
            </p:cNvPr>
            <p:cNvPicPr>
              <a:picLocks noChangeAspect="1"/>
            </p:cNvPicPr>
            <p:nvPr/>
          </p:nvPicPr>
          <p:blipFill>
            <a:blip r:embed="rId3"/>
            <a:stretch>
              <a:fillRect/>
            </a:stretch>
          </p:blipFill>
          <p:spPr>
            <a:xfrm>
              <a:off x="458230" y="7496278"/>
              <a:ext cx="346829" cy="330013"/>
            </a:xfrm>
            <a:prstGeom prst="rect">
              <a:avLst/>
            </a:prstGeom>
          </p:spPr>
        </p:pic>
        <p:sp>
          <p:nvSpPr>
            <p:cNvPr id="25" name="テキスト ボックス 24">
              <a:extLst>
                <a:ext uri="{FF2B5EF4-FFF2-40B4-BE49-F238E27FC236}">
                  <a16:creationId xmlns:a16="http://schemas.microsoft.com/office/drawing/2014/main" id="{554EFE8B-30A5-EFAE-7CA0-BA02BB1F508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sp>
        <p:nvSpPr>
          <p:cNvPr id="5" name="テキスト ボックス 4">
            <a:extLst>
              <a:ext uri="{FF2B5EF4-FFF2-40B4-BE49-F238E27FC236}">
                <a16:creationId xmlns:a16="http://schemas.microsoft.com/office/drawing/2014/main" id="{36B14A52-8D05-D189-908D-7C949262C908}"/>
              </a:ext>
            </a:extLst>
          </p:cNvPr>
          <p:cNvSpPr txBox="1"/>
          <p:nvPr/>
        </p:nvSpPr>
        <p:spPr>
          <a:xfrm>
            <a:off x="1514961" y="533791"/>
            <a:ext cx="3867011" cy="400110"/>
          </a:xfrm>
          <a:prstGeom prst="rect">
            <a:avLst/>
          </a:prstGeom>
          <a:noFill/>
        </p:spPr>
        <p:txBody>
          <a:bodyPr wrap="square" rtlCol="0">
            <a:spAutoFit/>
          </a:bodyPr>
          <a:lstStyle/>
          <a:p>
            <a:pPr algn="ctr"/>
            <a:r>
              <a:rPr kumimoji="1" lang="en-US" altLang="ja-JP" sz="2000" b="1" dirty="0">
                <a:solidFill>
                  <a:schemeClr val="bg1"/>
                </a:solidFill>
                <a:latin typeface="+mn-ea"/>
              </a:rPr>
              <a:t>KYT</a:t>
            </a:r>
            <a:r>
              <a:rPr kumimoji="1" lang="ja-JP" altLang="en-US" sz="2000" b="1" dirty="0">
                <a:solidFill>
                  <a:schemeClr val="bg1"/>
                </a:solidFill>
                <a:latin typeface="+mn-ea"/>
              </a:rPr>
              <a:t>シート</a:t>
            </a:r>
            <a:r>
              <a:rPr kumimoji="1" lang="en-US" altLang="ja-JP" sz="2000" b="1" dirty="0">
                <a:solidFill>
                  <a:schemeClr val="bg1"/>
                </a:solidFill>
                <a:latin typeface="+mn-ea"/>
              </a:rPr>
              <a:t> 〜</a:t>
            </a:r>
            <a:r>
              <a:rPr kumimoji="1" lang="ja-JP" altLang="en-US" sz="2000" b="1" dirty="0">
                <a:solidFill>
                  <a:schemeClr val="bg1"/>
                </a:solidFill>
                <a:latin typeface="+mn-ea"/>
              </a:rPr>
              <a:t>車両整備中編</a:t>
            </a:r>
            <a:r>
              <a:rPr kumimoji="1" lang="en-US" altLang="ja-JP" sz="2000" b="1" dirty="0">
                <a:solidFill>
                  <a:schemeClr val="bg1"/>
                </a:solidFill>
                <a:latin typeface="+mn-ea"/>
              </a:rPr>
              <a:t>〜</a:t>
            </a:r>
            <a:endParaRPr kumimoji="1" lang="ja-JP" altLang="en-US" sz="2000" b="1" dirty="0">
              <a:solidFill>
                <a:schemeClr val="bg1"/>
              </a:solidFill>
              <a:latin typeface="+mn-ea"/>
            </a:endParaRPr>
          </a:p>
        </p:txBody>
      </p:sp>
      <p:grpSp>
        <p:nvGrpSpPr>
          <p:cNvPr id="15" name="グループ化 14">
            <a:extLst>
              <a:ext uri="{FF2B5EF4-FFF2-40B4-BE49-F238E27FC236}">
                <a16:creationId xmlns:a16="http://schemas.microsoft.com/office/drawing/2014/main" id="{7854700D-A8FE-C5CF-D4A5-C23E1E120433}"/>
              </a:ext>
            </a:extLst>
          </p:cNvPr>
          <p:cNvGrpSpPr/>
          <p:nvPr/>
        </p:nvGrpSpPr>
        <p:grpSpPr>
          <a:xfrm>
            <a:off x="421916" y="8126536"/>
            <a:ext cx="346829" cy="330013"/>
            <a:chOff x="458230" y="7496278"/>
            <a:chExt cx="346829" cy="330013"/>
          </a:xfrm>
        </p:grpSpPr>
        <p:pic>
          <p:nvPicPr>
            <p:cNvPr id="16" name="図 15" descr="アイコン&#10;&#10;自動的に生成された説明">
              <a:extLst>
                <a:ext uri="{FF2B5EF4-FFF2-40B4-BE49-F238E27FC236}">
                  <a16:creationId xmlns:a16="http://schemas.microsoft.com/office/drawing/2014/main" id="{6EA009B4-7D8B-3ECE-AB8B-728B755B5957}"/>
                </a:ext>
              </a:extLst>
            </p:cNvPr>
            <p:cNvPicPr>
              <a:picLocks noChangeAspect="1"/>
            </p:cNvPicPr>
            <p:nvPr/>
          </p:nvPicPr>
          <p:blipFill>
            <a:blip r:embed="rId3"/>
            <a:stretch>
              <a:fillRect/>
            </a:stretch>
          </p:blipFill>
          <p:spPr>
            <a:xfrm>
              <a:off x="458230" y="7496278"/>
              <a:ext cx="346829" cy="330013"/>
            </a:xfrm>
            <a:prstGeom prst="rect">
              <a:avLst/>
            </a:prstGeom>
          </p:spPr>
        </p:pic>
        <p:sp>
          <p:nvSpPr>
            <p:cNvPr id="17" name="テキスト ボックス 16">
              <a:extLst>
                <a:ext uri="{FF2B5EF4-FFF2-40B4-BE49-F238E27FC236}">
                  <a16:creationId xmlns:a16="http://schemas.microsoft.com/office/drawing/2014/main" id="{1C7D3F3A-EEDD-4181-B411-E22FE6996A4B}"/>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3</a:t>
              </a:r>
              <a:endParaRPr kumimoji="1" lang="ja-JP" altLang="en-US" sz="1050" dirty="0"/>
            </a:p>
          </p:txBody>
        </p:sp>
      </p:grpSp>
      <p:grpSp>
        <p:nvGrpSpPr>
          <p:cNvPr id="18" name="グループ化 17">
            <a:extLst>
              <a:ext uri="{FF2B5EF4-FFF2-40B4-BE49-F238E27FC236}">
                <a16:creationId xmlns:a16="http://schemas.microsoft.com/office/drawing/2014/main" id="{982F222C-CC45-A6EC-FD7B-66A9BCE81BAF}"/>
              </a:ext>
            </a:extLst>
          </p:cNvPr>
          <p:cNvGrpSpPr/>
          <p:nvPr/>
        </p:nvGrpSpPr>
        <p:grpSpPr>
          <a:xfrm>
            <a:off x="421915" y="8690394"/>
            <a:ext cx="346829" cy="330013"/>
            <a:chOff x="458230" y="7496278"/>
            <a:chExt cx="346829" cy="330013"/>
          </a:xfrm>
        </p:grpSpPr>
        <p:pic>
          <p:nvPicPr>
            <p:cNvPr id="19" name="図 18" descr="アイコン&#10;&#10;自動的に生成された説明">
              <a:extLst>
                <a:ext uri="{FF2B5EF4-FFF2-40B4-BE49-F238E27FC236}">
                  <a16:creationId xmlns:a16="http://schemas.microsoft.com/office/drawing/2014/main" id="{DA80D511-F7C3-FBF5-E293-EFE06992C85D}"/>
                </a:ext>
              </a:extLst>
            </p:cNvPr>
            <p:cNvPicPr>
              <a:picLocks noChangeAspect="1"/>
            </p:cNvPicPr>
            <p:nvPr/>
          </p:nvPicPr>
          <p:blipFill>
            <a:blip r:embed="rId3"/>
            <a:stretch>
              <a:fillRect/>
            </a:stretch>
          </p:blipFill>
          <p:spPr>
            <a:xfrm>
              <a:off x="458230" y="7496278"/>
              <a:ext cx="346829" cy="330013"/>
            </a:xfrm>
            <a:prstGeom prst="rect">
              <a:avLst/>
            </a:prstGeom>
          </p:spPr>
        </p:pic>
        <p:sp>
          <p:nvSpPr>
            <p:cNvPr id="20" name="テキスト ボックス 19">
              <a:extLst>
                <a:ext uri="{FF2B5EF4-FFF2-40B4-BE49-F238E27FC236}">
                  <a16:creationId xmlns:a16="http://schemas.microsoft.com/office/drawing/2014/main" id="{AA8006B9-61E4-6528-9188-0F884221AFB8}"/>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4</a:t>
              </a:r>
              <a:endParaRPr kumimoji="1" lang="ja-JP" altLang="en-US" sz="1050" dirty="0"/>
            </a:p>
          </p:txBody>
        </p:sp>
      </p:grpSp>
      <p:grpSp>
        <p:nvGrpSpPr>
          <p:cNvPr id="21" name="グループ化 20">
            <a:extLst>
              <a:ext uri="{FF2B5EF4-FFF2-40B4-BE49-F238E27FC236}">
                <a16:creationId xmlns:a16="http://schemas.microsoft.com/office/drawing/2014/main" id="{B0D95B3C-DBB6-E62B-8F6F-24C62A88BF27}"/>
              </a:ext>
            </a:extLst>
          </p:cNvPr>
          <p:cNvGrpSpPr/>
          <p:nvPr/>
        </p:nvGrpSpPr>
        <p:grpSpPr>
          <a:xfrm>
            <a:off x="427574" y="9240922"/>
            <a:ext cx="346829" cy="330013"/>
            <a:chOff x="458230" y="7496278"/>
            <a:chExt cx="346829" cy="330013"/>
          </a:xfrm>
        </p:grpSpPr>
        <p:pic>
          <p:nvPicPr>
            <p:cNvPr id="26" name="図 25" descr="アイコン&#10;&#10;自動的に生成された説明">
              <a:extLst>
                <a:ext uri="{FF2B5EF4-FFF2-40B4-BE49-F238E27FC236}">
                  <a16:creationId xmlns:a16="http://schemas.microsoft.com/office/drawing/2014/main" id="{28849AD6-8F6F-1637-6485-B96E58A253CA}"/>
                </a:ext>
              </a:extLst>
            </p:cNvPr>
            <p:cNvPicPr>
              <a:picLocks noChangeAspect="1"/>
            </p:cNvPicPr>
            <p:nvPr/>
          </p:nvPicPr>
          <p:blipFill>
            <a:blip r:embed="rId3"/>
            <a:stretch>
              <a:fillRect/>
            </a:stretch>
          </p:blipFill>
          <p:spPr>
            <a:xfrm>
              <a:off x="458230" y="7496278"/>
              <a:ext cx="346829" cy="330013"/>
            </a:xfrm>
            <a:prstGeom prst="rect">
              <a:avLst/>
            </a:prstGeom>
          </p:spPr>
        </p:pic>
        <p:sp>
          <p:nvSpPr>
            <p:cNvPr id="27" name="テキスト ボックス 26">
              <a:extLst>
                <a:ext uri="{FF2B5EF4-FFF2-40B4-BE49-F238E27FC236}">
                  <a16:creationId xmlns:a16="http://schemas.microsoft.com/office/drawing/2014/main" id="{98A9DDD6-3E6E-683C-A9AC-DA5A40AD93D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5</a:t>
              </a:r>
              <a:endParaRPr kumimoji="1" lang="ja-JP" altLang="en-US" sz="1050" dirty="0"/>
            </a:p>
          </p:txBody>
        </p:sp>
      </p:grpSp>
      <p:pic>
        <p:nvPicPr>
          <p:cNvPr id="29" name="図 28" descr="ダイアグラム&#10;&#10;自動的に生成された説明">
            <a:extLst>
              <a:ext uri="{FF2B5EF4-FFF2-40B4-BE49-F238E27FC236}">
                <a16:creationId xmlns:a16="http://schemas.microsoft.com/office/drawing/2014/main" id="{D75691C6-D0E6-397A-2CBD-9522ECAE993A}"/>
              </a:ext>
            </a:extLst>
          </p:cNvPr>
          <p:cNvPicPr>
            <a:picLocks noChangeAspect="1"/>
          </p:cNvPicPr>
          <p:nvPr/>
        </p:nvPicPr>
        <p:blipFill>
          <a:blip r:embed="rId4"/>
          <a:stretch>
            <a:fillRect/>
          </a:stretch>
        </p:blipFill>
        <p:spPr>
          <a:xfrm>
            <a:off x="330539" y="2570630"/>
            <a:ext cx="6188406" cy="3420000"/>
          </a:xfrm>
          <a:prstGeom prst="rect">
            <a:avLst/>
          </a:prstGeom>
        </p:spPr>
      </p:pic>
    </p:spTree>
    <p:extLst>
      <p:ext uri="{BB962C8B-B14F-4D97-AF65-F5344CB8AC3E}">
        <p14:creationId xmlns:p14="http://schemas.microsoft.com/office/powerpoint/2010/main" val="463920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5F6482F-AED3-CCEE-82CD-E064E137E6FA}"/>
              </a:ext>
            </a:extLst>
          </p:cNvPr>
          <p:cNvSpPr txBox="1"/>
          <p:nvPr/>
        </p:nvSpPr>
        <p:spPr>
          <a:xfrm>
            <a:off x="1514961" y="533791"/>
            <a:ext cx="3867011" cy="400110"/>
          </a:xfrm>
          <a:prstGeom prst="rect">
            <a:avLst/>
          </a:prstGeom>
          <a:noFill/>
        </p:spPr>
        <p:txBody>
          <a:bodyPr wrap="square" rtlCol="0">
            <a:spAutoFit/>
          </a:bodyPr>
          <a:lstStyle/>
          <a:p>
            <a:pPr algn="ctr"/>
            <a:r>
              <a:rPr kumimoji="1" lang="en-US" altLang="ja-JP" sz="2000" b="1" dirty="0">
                <a:solidFill>
                  <a:schemeClr val="bg1"/>
                </a:solidFill>
                <a:latin typeface="+mn-ea"/>
              </a:rPr>
              <a:t>KYT</a:t>
            </a:r>
            <a:r>
              <a:rPr kumimoji="1" lang="ja-JP" altLang="en-US" sz="2000" b="1" dirty="0">
                <a:solidFill>
                  <a:schemeClr val="bg1"/>
                </a:solidFill>
                <a:latin typeface="+mn-ea"/>
              </a:rPr>
              <a:t>シート</a:t>
            </a:r>
            <a:r>
              <a:rPr kumimoji="1" lang="en-US" altLang="ja-JP" sz="2000" b="1" dirty="0">
                <a:solidFill>
                  <a:schemeClr val="bg1"/>
                </a:solidFill>
                <a:latin typeface="+mn-ea"/>
              </a:rPr>
              <a:t> 〜</a:t>
            </a:r>
            <a:r>
              <a:rPr kumimoji="1" lang="ja-JP" altLang="en-US" sz="2000" b="1" dirty="0">
                <a:solidFill>
                  <a:schemeClr val="bg1"/>
                </a:solidFill>
                <a:latin typeface="+mn-ea"/>
              </a:rPr>
              <a:t>車両整備中編</a:t>
            </a:r>
            <a:r>
              <a:rPr kumimoji="1" lang="en-US" altLang="ja-JP" sz="2000" b="1" dirty="0">
                <a:solidFill>
                  <a:schemeClr val="bg1"/>
                </a:solidFill>
                <a:latin typeface="+mn-ea"/>
              </a:rPr>
              <a:t>〜</a:t>
            </a:r>
            <a:endParaRPr kumimoji="1" lang="ja-JP" altLang="en-US" sz="2000" b="1" dirty="0">
              <a:solidFill>
                <a:schemeClr val="bg1"/>
              </a:solidFill>
              <a:latin typeface="+mn-ea"/>
            </a:endParaRPr>
          </a:p>
        </p:txBody>
      </p:sp>
      <p:sp>
        <p:nvSpPr>
          <p:cNvPr id="2" name="テキスト ボックス 1">
            <a:extLst>
              <a:ext uri="{FF2B5EF4-FFF2-40B4-BE49-F238E27FC236}">
                <a16:creationId xmlns:a16="http://schemas.microsoft.com/office/drawing/2014/main" id="{5B3C587B-977B-DF7A-5182-88737AC38DFC}"/>
              </a:ext>
            </a:extLst>
          </p:cNvPr>
          <p:cNvSpPr txBox="1"/>
          <p:nvPr/>
        </p:nvSpPr>
        <p:spPr>
          <a:xfrm>
            <a:off x="831273" y="1601373"/>
            <a:ext cx="4239490" cy="338554"/>
          </a:xfrm>
          <a:prstGeom prst="rect">
            <a:avLst/>
          </a:prstGeom>
          <a:noFill/>
        </p:spPr>
        <p:txBody>
          <a:bodyPr wrap="square" rtlCol="0">
            <a:spAutoFit/>
          </a:bodyPr>
          <a:lstStyle/>
          <a:p>
            <a:r>
              <a:rPr kumimoji="1" lang="en-US" altLang="ja-JP" sz="1050" b="1" dirty="0"/>
              <a:t>CASE</a:t>
            </a:r>
            <a:r>
              <a:rPr kumimoji="1" lang="ja-JP" altLang="en-US" sz="1050" b="1" dirty="0"/>
              <a:t>⑧　</a:t>
            </a:r>
            <a:r>
              <a:rPr lang="ja-JP" altLang="en-US" sz="1600" b="1" i="0" u="none" strike="noStrike" baseline="0" dirty="0">
                <a:latin typeface="ShinMGoPro-Medium"/>
              </a:rPr>
              <a:t>点検</a:t>
            </a:r>
            <a:r>
              <a:rPr lang="ja-JP" altLang="en-US" sz="1600" b="1" i="0" u="none" strike="noStrike" baseline="0" dirty="0">
                <a:latin typeface="MaruAntiStd-Medium"/>
              </a:rPr>
              <a:t>ステッカー</a:t>
            </a:r>
            <a:r>
              <a:rPr lang="ja-JP" altLang="en-US" sz="1600" b="1" i="0" u="none" strike="noStrike" baseline="0" dirty="0">
                <a:latin typeface="ShinMGoPro-Medium"/>
              </a:rPr>
              <a:t>剥</a:t>
            </a:r>
            <a:r>
              <a:rPr lang="ja-JP" altLang="en-US" sz="1600" b="1" i="0" u="none" strike="noStrike" baseline="0" dirty="0">
                <a:latin typeface="MaruAntiStd-Medium"/>
              </a:rPr>
              <a:t>がし</a:t>
            </a:r>
            <a:r>
              <a:rPr lang="ja-JP" altLang="en-US" sz="1600" b="1" i="0" u="none" strike="noStrike" baseline="0" dirty="0">
                <a:latin typeface="ShinMGoPro-Medium"/>
              </a:rPr>
              <a:t>作業</a:t>
            </a:r>
            <a:endParaRPr kumimoji="1" lang="en-US" altLang="ja-JP" sz="1050" b="1" dirty="0"/>
          </a:p>
        </p:txBody>
      </p:sp>
      <p:sp>
        <p:nvSpPr>
          <p:cNvPr id="3" name="テキスト ボックス 2">
            <a:extLst>
              <a:ext uri="{FF2B5EF4-FFF2-40B4-BE49-F238E27FC236}">
                <a16:creationId xmlns:a16="http://schemas.microsoft.com/office/drawing/2014/main" id="{B62419E4-6B65-0C78-CA87-CF4B21F986A3}"/>
              </a:ext>
            </a:extLst>
          </p:cNvPr>
          <p:cNvSpPr txBox="1"/>
          <p:nvPr/>
        </p:nvSpPr>
        <p:spPr>
          <a:xfrm>
            <a:off x="831272" y="1970705"/>
            <a:ext cx="5201603" cy="646331"/>
          </a:xfrm>
          <a:prstGeom prst="rect">
            <a:avLst/>
          </a:prstGeom>
          <a:noFill/>
        </p:spPr>
        <p:txBody>
          <a:bodyPr wrap="square" rtlCol="0">
            <a:spAutoFit/>
          </a:bodyPr>
          <a:lstStyle/>
          <a:p>
            <a:pPr algn="l"/>
            <a:r>
              <a:rPr lang="ja-JP" altLang="en-US" sz="900" b="0" i="0" u="none" strike="noStrike" baseline="0" dirty="0">
                <a:latin typeface="ShinMGoPr6N-Regular"/>
              </a:rPr>
              <a:t>下</a:t>
            </a:r>
            <a:r>
              <a:rPr lang="ja-JP" altLang="en-US" sz="900" b="0" i="0" u="none" strike="noStrike" baseline="0" dirty="0">
                <a:latin typeface="MaruAntiStd-Regular"/>
              </a:rPr>
              <a:t>のイラストは、</a:t>
            </a:r>
            <a:r>
              <a:rPr lang="ja-JP" altLang="en-US" sz="900" b="0" i="0" u="none" strike="noStrike" baseline="0" dirty="0">
                <a:latin typeface="ShinMGoPr6N-Regular"/>
              </a:rPr>
              <a:t>点検</a:t>
            </a:r>
            <a:r>
              <a:rPr lang="ja-JP" altLang="en-US" sz="900" b="0" i="0" u="none" strike="noStrike" baseline="0" dirty="0">
                <a:latin typeface="MaruAntiStd-Regular"/>
              </a:rPr>
              <a:t>ステッカーを</a:t>
            </a:r>
            <a:r>
              <a:rPr lang="ja-JP" altLang="en-US" sz="900" b="0" i="0" u="none" strike="noStrike" baseline="0" dirty="0">
                <a:latin typeface="ShinMGoPr6N-Regular"/>
              </a:rPr>
              <a:t>剥</a:t>
            </a:r>
            <a:r>
              <a:rPr lang="ja-JP" altLang="en-US" sz="900" b="0" i="0" u="none" strike="noStrike" baseline="0" dirty="0">
                <a:latin typeface="MaruAntiStd-Regular"/>
              </a:rPr>
              <a:t>がす</a:t>
            </a:r>
            <a:r>
              <a:rPr lang="ja-JP" altLang="en-US" sz="900" b="0" i="0" u="none" strike="noStrike" baseline="0" dirty="0">
                <a:latin typeface="ShinMGoPr6N-Regular"/>
              </a:rPr>
              <a:t>作業</a:t>
            </a:r>
            <a:r>
              <a:rPr lang="ja-JP" altLang="en-US" sz="900" b="0" i="0" u="none" strike="noStrike" baseline="0" dirty="0">
                <a:latin typeface="MaruAntiStd-Regular"/>
              </a:rPr>
              <a:t>です。</a:t>
            </a:r>
          </a:p>
          <a:p>
            <a:pPr algn="l"/>
            <a:r>
              <a:rPr lang="ja-JP" altLang="en-US" sz="900" b="0" i="0" u="none" strike="noStrike" baseline="0" dirty="0">
                <a:latin typeface="ShinMGoPr6N-Regular"/>
              </a:rPr>
              <a:t>危険</a:t>
            </a:r>
            <a:r>
              <a:rPr lang="ja-JP" altLang="en-US" sz="900" b="0" i="0" u="none" strike="noStrike" baseline="0" dirty="0">
                <a:latin typeface="MaruAntiStd-Regular"/>
              </a:rPr>
              <a:t>と</a:t>
            </a:r>
            <a:r>
              <a:rPr lang="ja-JP" altLang="en-US" sz="900" b="0" i="0" u="none" strike="noStrike" baseline="0" dirty="0">
                <a:latin typeface="ShinMGoPr6N-Regular"/>
              </a:rPr>
              <a:t>思</a:t>
            </a:r>
            <a:r>
              <a:rPr lang="ja-JP" altLang="en-US" sz="900" b="0" i="0" u="none" strike="noStrike" baseline="0" dirty="0">
                <a:latin typeface="MaruAntiStd-Regular"/>
              </a:rPr>
              <a:t>われる</a:t>
            </a:r>
            <a:r>
              <a:rPr lang="ja-JP" altLang="en-US" sz="900" b="0" i="0" u="none" strike="noStrike" baseline="0" dirty="0">
                <a:latin typeface="ShinMGoPr6N-Regular"/>
              </a:rPr>
              <a:t>箇所</a:t>
            </a:r>
            <a:r>
              <a:rPr lang="ja-JP" altLang="en-US" sz="900" b="0" i="0" u="none" strike="noStrike" baseline="0" dirty="0">
                <a:latin typeface="MaruAntiStd-Regular"/>
              </a:rPr>
              <a:t>となぜ</a:t>
            </a:r>
            <a:r>
              <a:rPr lang="ja-JP" altLang="en-US" sz="900" b="0" i="0" u="none" strike="noStrike" baseline="0" dirty="0">
                <a:latin typeface="ShinMGoPr6N-Regular"/>
              </a:rPr>
              <a:t>危険</a:t>
            </a:r>
            <a:r>
              <a:rPr lang="ja-JP" altLang="en-US" sz="900" b="0" i="0" u="none" strike="noStrike" baseline="0" dirty="0">
                <a:latin typeface="MaruAntiStd-Regular"/>
              </a:rPr>
              <a:t>か、さらに</a:t>
            </a:r>
            <a:r>
              <a:rPr lang="ja-JP" altLang="en-US" sz="900" b="0" i="0" u="none" strike="noStrike" baseline="0" dirty="0">
                <a:latin typeface="ShinMGoPr6N-Regular"/>
              </a:rPr>
              <a:t>安全</a:t>
            </a:r>
            <a:r>
              <a:rPr lang="ja-JP" altLang="en-US" sz="900" b="0" i="0" u="none" strike="noStrike" baseline="0" dirty="0">
                <a:latin typeface="MaruAntiStd-Regular"/>
              </a:rPr>
              <a:t>にするためには、どのようにしたら</a:t>
            </a:r>
            <a:r>
              <a:rPr lang="ja-JP" altLang="en-US" sz="900" b="0" i="0" u="none" strike="noStrike" baseline="0" dirty="0">
                <a:latin typeface="ShinMGoPr6N-Regular"/>
              </a:rPr>
              <a:t>良</a:t>
            </a:r>
            <a:r>
              <a:rPr lang="ja-JP" altLang="en-US" sz="900" b="0" i="0" u="none" strike="noStrike" baseline="0" dirty="0">
                <a:latin typeface="MaruAntiStd-Regular"/>
              </a:rPr>
              <a:t>いか</a:t>
            </a:r>
            <a:r>
              <a:rPr lang="ja-JP" altLang="en-US" sz="900" b="0" i="0" u="none" strike="noStrike" baseline="0" dirty="0">
                <a:latin typeface="ShinMGoPr6N-Regular"/>
              </a:rPr>
              <a:t>各自</a:t>
            </a:r>
            <a:r>
              <a:rPr lang="ja-JP" altLang="en-US" sz="900" b="0" i="0" u="none" strike="noStrike" baseline="0" dirty="0">
                <a:latin typeface="MaruAntiStd-Regular"/>
              </a:rPr>
              <a:t>で</a:t>
            </a:r>
          </a:p>
          <a:p>
            <a:pPr algn="l"/>
            <a:r>
              <a:rPr lang="ja-JP" altLang="en-US" sz="900" b="0" i="0" u="none" strike="noStrike" baseline="0" dirty="0">
                <a:latin typeface="ShinMGoPr6N-Regular"/>
              </a:rPr>
              <a:t>書</a:t>
            </a:r>
            <a:r>
              <a:rPr lang="ja-JP" altLang="en-US" sz="900" b="0" i="0" u="none" strike="noStrike" baseline="0" dirty="0">
                <a:latin typeface="MaruAntiStd-Regular"/>
              </a:rPr>
              <a:t>き</a:t>
            </a:r>
            <a:r>
              <a:rPr lang="ja-JP" altLang="en-US" sz="900" b="0" i="0" u="none" strike="noStrike" baseline="0" dirty="0">
                <a:latin typeface="ShinMGoPr6N-Regular"/>
              </a:rPr>
              <a:t>出</a:t>
            </a:r>
            <a:r>
              <a:rPr lang="ja-JP" altLang="en-US" sz="900" b="0" i="0" u="none" strike="noStrike" baseline="0" dirty="0">
                <a:latin typeface="MaruAntiStd-Regular"/>
              </a:rPr>
              <a:t>してください。</a:t>
            </a:r>
          </a:p>
          <a:p>
            <a:pPr algn="l"/>
            <a:r>
              <a:rPr lang="ja-JP" altLang="en-US" sz="900" b="0" i="0" u="none" strike="noStrike" baseline="0" dirty="0">
                <a:latin typeface="ShinMGoPr6N-Regular"/>
              </a:rPr>
              <a:t>次</a:t>
            </a:r>
            <a:r>
              <a:rPr lang="ja-JP" altLang="en-US" sz="900" b="0" i="0" u="none" strike="noStrike" baseline="0" dirty="0">
                <a:latin typeface="MaruAntiStd-Regular"/>
              </a:rPr>
              <a:t>に、</a:t>
            </a:r>
            <a:r>
              <a:rPr lang="ja-JP" altLang="en-US" sz="900" b="0" i="0" u="none" strike="noStrike" baseline="0" dirty="0">
                <a:latin typeface="ShinMGoPr6N-Regular"/>
              </a:rPr>
              <a:t>書</a:t>
            </a:r>
            <a:r>
              <a:rPr lang="ja-JP" altLang="en-US" sz="900" b="0" i="0" u="none" strike="noStrike" baseline="0" dirty="0">
                <a:latin typeface="MaruAntiStd-Regular"/>
              </a:rPr>
              <a:t>き</a:t>
            </a:r>
            <a:r>
              <a:rPr lang="ja-JP" altLang="en-US" sz="900" b="0" i="0" u="none" strike="noStrike" baseline="0" dirty="0">
                <a:latin typeface="ShinMGoPr6N-Regular"/>
              </a:rPr>
              <a:t>出</a:t>
            </a:r>
            <a:r>
              <a:rPr lang="ja-JP" altLang="en-US" sz="900" b="0" i="0" u="none" strike="noStrike" baseline="0" dirty="0">
                <a:latin typeface="MaruAntiStd-Regular"/>
              </a:rPr>
              <a:t>した</a:t>
            </a:r>
            <a:r>
              <a:rPr lang="ja-JP" altLang="en-US" sz="900" b="0" i="0" u="none" strike="noStrike" baseline="0" dirty="0">
                <a:latin typeface="ShinMGoPr6N-Regular"/>
              </a:rPr>
              <a:t>内容</a:t>
            </a:r>
            <a:r>
              <a:rPr lang="ja-JP" altLang="en-US" sz="900" b="0" i="0" u="none" strike="noStrike" baseline="0" dirty="0">
                <a:latin typeface="MaruAntiStd-Regular"/>
              </a:rPr>
              <a:t>をスタッフ</a:t>
            </a:r>
            <a:r>
              <a:rPr lang="ja-JP" altLang="en-US" sz="900" b="0" i="0" u="none" strike="noStrike" baseline="0" dirty="0">
                <a:latin typeface="ShinMGoPr6N-Regular"/>
              </a:rPr>
              <a:t>全員</a:t>
            </a:r>
            <a:r>
              <a:rPr lang="ja-JP" altLang="en-US" sz="900" b="0" i="0" u="none" strike="noStrike" baseline="0" dirty="0">
                <a:latin typeface="MaruAntiStd-Regular"/>
              </a:rPr>
              <a:t>で</a:t>
            </a:r>
            <a:r>
              <a:rPr lang="ja-JP" altLang="en-US" sz="900" b="0" i="0" u="none" strike="noStrike" baseline="0" dirty="0">
                <a:latin typeface="ShinMGoPr6N-Regular"/>
              </a:rPr>
              <a:t>話</a:t>
            </a:r>
            <a:r>
              <a:rPr lang="ja-JP" altLang="en-US" sz="900" b="0" i="0" u="none" strike="noStrike" baseline="0" dirty="0">
                <a:latin typeface="MaruAntiStd-Regular"/>
              </a:rPr>
              <a:t>し</a:t>
            </a:r>
            <a:r>
              <a:rPr lang="ja-JP" altLang="en-US" sz="900" b="0" i="0" u="none" strike="noStrike" baseline="0" dirty="0">
                <a:latin typeface="ShinMGoPr6N-Regular"/>
              </a:rPr>
              <a:t>合</a:t>
            </a:r>
            <a:r>
              <a:rPr lang="ja-JP" altLang="en-US" sz="900" b="0" i="0" u="none" strike="noStrike" baseline="0" dirty="0">
                <a:latin typeface="MaruAntiStd-Regular"/>
              </a:rPr>
              <a:t>い、</a:t>
            </a:r>
            <a:r>
              <a:rPr lang="ja-JP" altLang="en-US" sz="900" b="0" i="0" u="none" strike="noStrike" baseline="0" dirty="0">
                <a:latin typeface="ShinMGoPr6N-Regular"/>
              </a:rPr>
              <a:t>意見交換</a:t>
            </a:r>
            <a:r>
              <a:rPr lang="ja-JP" altLang="en-US" sz="900" b="0" i="0" u="none" strike="noStrike" baseline="0" dirty="0">
                <a:latin typeface="MaruAntiStd-Regular"/>
              </a:rPr>
              <a:t>してください。</a:t>
            </a:r>
            <a:endParaRPr kumimoji="1" lang="ja-JP" altLang="en-US" sz="900" dirty="0"/>
          </a:p>
        </p:txBody>
      </p:sp>
      <p:sp>
        <p:nvSpPr>
          <p:cNvPr id="10" name="テキスト ボックス 9">
            <a:extLst>
              <a:ext uri="{FF2B5EF4-FFF2-40B4-BE49-F238E27FC236}">
                <a16:creationId xmlns:a16="http://schemas.microsoft.com/office/drawing/2014/main" id="{138BADF9-EC7B-626E-DC75-444205A81AFB}"/>
              </a:ext>
            </a:extLst>
          </p:cNvPr>
          <p:cNvSpPr txBox="1"/>
          <p:nvPr/>
        </p:nvSpPr>
        <p:spPr>
          <a:xfrm>
            <a:off x="1367542" y="6490559"/>
            <a:ext cx="4122916" cy="230832"/>
          </a:xfrm>
          <a:prstGeom prst="rect">
            <a:avLst/>
          </a:prstGeom>
          <a:noFill/>
        </p:spPr>
        <p:txBody>
          <a:bodyPr wrap="square" rtlCol="0">
            <a:spAutoFit/>
          </a:bodyPr>
          <a:lstStyle/>
          <a:p>
            <a:pPr algn="ctr"/>
            <a:r>
              <a:rPr kumimoji="1" lang="ja-JP" altLang="en-US" sz="900" dirty="0"/>
              <a:t>状況：</a:t>
            </a:r>
            <a:r>
              <a:rPr lang="ja-JP" altLang="en-US" sz="900" b="0" i="0" u="none" strike="noStrike" baseline="0" dirty="0">
                <a:latin typeface="ShinMGoPr6N-Regular"/>
              </a:rPr>
              <a:t>点検</a:t>
            </a:r>
            <a:r>
              <a:rPr lang="ja-JP" altLang="en-US" sz="900" b="0" i="0" u="none" strike="noStrike" baseline="0" dirty="0">
                <a:latin typeface="MaruAntiStd-Regular"/>
              </a:rPr>
              <a:t>ステッカー</a:t>
            </a:r>
            <a:r>
              <a:rPr lang="ja-JP" altLang="en-US" sz="900" b="0" i="0" u="none" strike="noStrike" baseline="0" dirty="0">
                <a:latin typeface="ShinMGoPr6N-Regular"/>
              </a:rPr>
              <a:t>剥</a:t>
            </a:r>
            <a:r>
              <a:rPr lang="ja-JP" altLang="en-US" sz="900" b="0" i="0" u="none" strike="noStrike" baseline="0" dirty="0">
                <a:latin typeface="MaruAntiStd-Regular"/>
              </a:rPr>
              <a:t>がし</a:t>
            </a:r>
            <a:r>
              <a:rPr lang="ja-JP" altLang="en-US" sz="900" b="0" i="0" u="none" strike="noStrike" baseline="0" dirty="0">
                <a:latin typeface="ShinMGoPr6N-Regular"/>
              </a:rPr>
              <a:t>作業中</a:t>
            </a:r>
            <a:endParaRPr kumimoji="1" lang="ja-JP" altLang="en-US" sz="900" dirty="0"/>
          </a:p>
        </p:txBody>
      </p:sp>
      <p:graphicFrame>
        <p:nvGraphicFramePr>
          <p:cNvPr id="5" name="表 4">
            <a:extLst>
              <a:ext uri="{FF2B5EF4-FFF2-40B4-BE49-F238E27FC236}">
                <a16:creationId xmlns:a16="http://schemas.microsoft.com/office/drawing/2014/main" id="{6000336C-6C4C-906B-2408-FA727CBE0236}"/>
              </a:ext>
            </a:extLst>
          </p:cNvPr>
          <p:cNvGraphicFramePr>
            <a:graphicFrameLocks noGrp="1"/>
          </p:cNvGraphicFramePr>
          <p:nvPr/>
        </p:nvGraphicFramePr>
        <p:xfrm>
          <a:off x="321589" y="6908798"/>
          <a:ext cx="6210105" cy="2563571"/>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349062715"/>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800002028"/>
                  </a:ext>
                </a:extLst>
              </a:tr>
            </a:tbl>
          </a:graphicData>
        </a:graphic>
      </p:graphicFrame>
      <p:pic>
        <p:nvPicPr>
          <p:cNvPr id="9" name="図 8" descr="抽象, 挿絵 が含まれている画像&#10;&#10;自動的に生成された説明">
            <a:extLst>
              <a:ext uri="{FF2B5EF4-FFF2-40B4-BE49-F238E27FC236}">
                <a16:creationId xmlns:a16="http://schemas.microsoft.com/office/drawing/2014/main" id="{1E02E48C-279D-6D52-04B4-5B2DC0B14544}"/>
              </a:ext>
            </a:extLst>
          </p:cNvPr>
          <p:cNvPicPr>
            <a:picLocks noChangeAspect="1"/>
          </p:cNvPicPr>
          <p:nvPr/>
        </p:nvPicPr>
        <p:blipFill>
          <a:blip r:embed="rId2"/>
          <a:stretch>
            <a:fillRect/>
          </a:stretch>
        </p:blipFill>
        <p:spPr>
          <a:xfrm>
            <a:off x="334103" y="3028386"/>
            <a:ext cx="6188406" cy="3420000"/>
          </a:xfrm>
          <a:prstGeom prst="rect">
            <a:avLst/>
          </a:prstGeom>
        </p:spPr>
      </p:pic>
    </p:spTree>
    <p:extLst>
      <p:ext uri="{BB962C8B-B14F-4D97-AF65-F5344CB8AC3E}">
        <p14:creationId xmlns:p14="http://schemas.microsoft.com/office/powerpoint/2010/main" val="3102394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5576274F-103E-1FC4-37DD-5A256C95C6D5}"/>
              </a:ext>
            </a:extLst>
          </p:cNvPr>
          <p:cNvGraphicFramePr>
            <a:graphicFrameLocks noGrp="1"/>
          </p:cNvGraphicFramePr>
          <p:nvPr/>
        </p:nvGraphicFramePr>
        <p:xfrm>
          <a:off x="321589" y="6580554"/>
          <a:ext cx="6210105" cy="3090614"/>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カッターの刃先にある左手</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ea"/>
                          <a:ea typeface="+mn-ea"/>
                          <a:cs typeface="+mn-cs"/>
                        </a:rPr>
                        <a:t>・左手の位置がカッター刃先</a:t>
                      </a:r>
                      <a:r>
                        <a:rPr kumimoji="1" lang="ja-JP" altLang="en-US" sz="800" b="0" i="0" u="none" strike="noStrike" kern="1200" baseline="0">
                          <a:solidFill>
                            <a:schemeClr val="tx1"/>
                          </a:solidFill>
                          <a:latin typeface="+mn-ea"/>
                          <a:ea typeface="+mn-ea"/>
                          <a:cs typeface="+mn-cs"/>
                        </a:rPr>
                        <a:t>にあり</a:t>
                      </a:r>
                      <a:endParaRPr kumimoji="1" lang="en-US" altLang="ja-JP" sz="800" b="0" i="0" u="none" strike="noStrike" kern="1200" baseline="0" dirty="0">
                        <a:solidFill>
                          <a:schemeClr val="tx1"/>
                        </a:solidFill>
                        <a:latin typeface="+mn-ea"/>
                        <a:ea typeface="+mn-ea"/>
                        <a:cs typeface="+mn-cs"/>
                      </a:endParaRPr>
                    </a:p>
                    <a:p>
                      <a:r>
                        <a:rPr kumimoji="1" lang="ja-JP" altLang="en-US" sz="800" b="0" i="0" u="none" strike="noStrike" kern="1200" baseline="0">
                          <a:solidFill>
                            <a:schemeClr val="tx1"/>
                          </a:solidFill>
                          <a:latin typeface="+mn-ea"/>
                          <a:ea typeface="+mn-ea"/>
                          <a:cs typeface="+mn-cs"/>
                        </a:rPr>
                        <a:t>　左手を切って</a:t>
                      </a:r>
                      <a:r>
                        <a:rPr kumimoji="1" lang="ja-JP" altLang="en-US" sz="800" b="0" i="0" u="none" strike="noStrike" kern="1200" baseline="0" dirty="0">
                          <a:solidFill>
                            <a:schemeClr val="tx1"/>
                          </a:solidFill>
                          <a:latin typeface="+mn-ea"/>
                          <a:ea typeface="+mn-ea"/>
                          <a:cs typeface="+mn-cs"/>
                        </a:rPr>
                        <a:t>しまう</a:t>
                      </a:r>
                      <a:endParaRPr kumimoji="1" lang="en-US" altLang="ja-JP" sz="800" b="0" i="0" u="none" strike="noStrike" kern="1200" baseline="0" dirty="0">
                        <a:solidFill>
                          <a:schemeClr val="tx1"/>
                        </a:solidFill>
                        <a:latin typeface="+mn-ea"/>
                        <a:ea typeface="+mn-ea"/>
                        <a:cs typeface="+mn-cs"/>
                      </a:endParaRPr>
                    </a:p>
                  </a:txBody>
                  <a:tcPr anchor="ctr"/>
                </a:tc>
                <a:tc>
                  <a:txBody>
                    <a:bodyPr/>
                    <a:lstStyle/>
                    <a:p>
                      <a:pPr algn="l"/>
                      <a:r>
                        <a:rPr kumimoji="1" lang="ja-JP" altLang="en-US" sz="800" b="0" i="0" u="none" strike="noStrike" kern="1200" baseline="0" dirty="0">
                          <a:solidFill>
                            <a:schemeClr val="tx1"/>
                          </a:solidFill>
                          <a:latin typeface="+mn-lt"/>
                          <a:ea typeface="+mn-ea"/>
                          <a:cs typeface="+mn-cs"/>
                        </a:rPr>
                        <a:t>怪我をしない要領の徹底</a:t>
                      </a: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腕をまくって作業している</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・突起物などで怪我をする</a:t>
                      </a:r>
                      <a:endParaRPr kumimoji="1" lang="en-US" altLang="ja-JP" sz="800" b="0" i="0" u="none" strike="noStrike" kern="1200" baseline="0" dirty="0">
                        <a:solidFill>
                          <a:schemeClr val="tx1"/>
                        </a:solidFill>
                        <a:latin typeface="+mn-lt"/>
                        <a:ea typeface="+mn-ea"/>
                        <a:cs typeface="+mn-cs"/>
                      </a:endParaRPr>
                    </a:p>
                  </a:txBody>
                  <a:tcPr anchor="ctr"/>
                </a:tc>
                <a:tc>
                  <a:txBody>
                    <a:bodyPr/>
                    <a:lstStyle/>
                    <a:p>
                      <a:pPr algn="l"/>
                      <a:r>
                        <a:rPr kumimoji="1" lang="ja-JP" altLang="en-US" sz="800" b="0" i="0" u="none" strike="noStrike" kern="1200" baseline="0" dirty="0">
                          <a:solidFill>
                            <a:schemeClr val="tx1"/>
                          </a:solidFill>
                          <a:latin typeface="+mn-lt"/>
                          <a:ea typeface="+mn-ea"/>
                          <a:cs typeface="+mn-cs"/>
                        </a:rPr>
                        <a:t>腕まくり作業ルールの策定</a:t>
                      </a: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シートカバーをしていない</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・室内が汚れる</a:t>
                      </a:r>
                      <a:endParaRPr kumimoji="1" lang="en-US" altLang="ja-JP" sz="800" b="0" i="0" u="none" strike="noStrike" kern="1200" baseline="0" dirty="0">
                        <a:solidFill>
                          <a:schemeClr val="tx1"/>
                        </a:solidFill>
                        <a:latin typeface="+mn-lt"/>
                        <a:ea typeface="+mn-ea"/>
                        <a:cs typeface="+mn-cs"/>
                      </a:endParaRPr>
                    </a:p>
                  </a:txBody>
                  <a:tcPr anchor="ctr"/>
                </a:tc>
                <a:tc>
                  <a:txBody>
                    <a:bodyPr/>
                    <a:lstStyle/>
                    <a:p>
                      <a:pPr algn="l"/>
                      <a:r>
                        <a:rPr kumimoji="1" lang="ja-JP" altLang="en-US" sz="800" b="0" i="0" u="none" strike="noStrike" kern="1200" baseline="0" dirty="0">
                          <a:solidFill>
                            <a:schemeClr val="tx1"/>
                          </a:solidFill>
                          <a:latin typeface="+mn-lt"/>
                          <a:ea typeface="+mn-ea"/>
                          <a:cs typeface="+mn-cs"/>
                        </a:rPr>
                        <a:t>受け入れ時の手順徹底</a:t>
                      </a:r>
                      <a:endParaRPr kumimoji="1" lang="ja-JP" altLang="en-US" sz="800" dirty="0"/>
                    </a:p>
                  </a:txBody>
                  <a:tcPr anchor="ctr">
                    <a:lnR w="12700" cmpd="sng">
                      <a:noFill/>
                      <a:prstDash val="solid"/>
                    </a:lnR>
                  </a:tcPr>
                </a:tc>
                <a:extLst>
                  <a:ext uri="{0D108BD9-81ED-4DB2-BD59-A6C34878D82A}">
                    <a16:rowId xmlns:a16="http://schemas.microsoft.com/office/drawing/2014/main" val="2014843482"/>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インパネの上に霧吹きを直に</a:t>
                      </a:r>
                    </a:p>
                    <a:p>
                      <a:r>
                        <a:rPr kumimoji="1" lang="ja-JP" altLang="en-US" sz="800" b="0" i="0" u="none" strike="noStrike" kern="1200" baseline="0" dirty="0">
                          <a:solidFill>
                            <a:schemeClr val="tx1"/>
                          </a:solidFill>
                          <a:latin typeface="+mn-lt"/>
                          <a:ea typeface="+mn-ea"/>
                          <a:cs typeface="+mn-cs"/>
                        </a:rPr>
                        <a:t>置いている</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・インパネの傷つきや汚れる</a:t>
                      </a:r>
                      <a:endParaRPr kumimoji="1" lang="ja-JP" altLang="en-US" sz="800" dirty="0"/>
                    </a:p>
                  </a:txBody>
                  <a:tcPr anchor="ctr"/>
                </a:tc>
                <a:tc>
                  <a:txBody>
                    <a:bodyPr/>
                    <a:lstStyle/>
                    <a:p>
                      <a:pPr algn="l"/>
                      <a:r>
                        <a:rPr kumimoji="1" lang="ja-JP" altLang="en-US" sz="800" b="0" i="0" u="none" strike="noStrike" kern="1200" baseline="0" dirty="0">
                          <a:solidFill>
                            <a:schemeClr val="tx1"/>
                          </a:solidFill>
                          <a:latin typeface="+mn-lt"/>
                          <a:ea typeface="+mn-ea"/>
                          <a:cs typeface="+mn-cs"/>
                        </a:rPr>
                        <a:t>車両取扱い時のルール徹底</a:t>
                      </a:r>
                      <a:endParaRPr kumimoji="1" lang="ja-JP" altLang="en-US" sz="800" dirty="0"/>
                    </a:p>
                  </a:txBody>
                  <a:tcPr anchor="ctr">
                    <a:lnR w="12700" cmpd="sng">
                      <a:noFill/>
                      <a:prstDash val="solid"/>
                    </a:lnR>
                  </a:tcPr>
                </a:tc>
                <a:extLst>
                  <a:ext uri="{0D108BD9-81ED-4DB2-BD59-A6C34878D82A}">
                    <a16:rowId xmlns:a16="http://schemas.microsoft.com/office/drawing/2014/main" val="2372604023"/>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室内で帽子を被ったまま作業</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・室内が汚れる</a:t>
                      </a:r>
                      <a:endParaRPr kumimoji="1" lang="ja-JP" altLang="en-US" sz="800" dirty="0"/>
                    </a:p>
                  </a:txBody>
                  <a:tcPr anchor="ctr"/>
                </a:tc>
                <a:tc>
                  <a:txBody>
                    <a:bodyPr/>
                    <a:lstStyle/>
                    <a:p>
                      <a:pPr algn="l"/>
                      <a:r>
                        <a:rPr kumimoji="1" lang="ja-JP" altLang="en-US" sz="800" b="0" i="0" u="none" strike="noStrike" kern="1200" baseline="0" dirty="0">
                          <a:solidFill>
                            <a:schemeClr val="tx1"/>
                          </a:solidFill>
                          <a:latin typeface="+mn-lt"/>
                          <a:ea typeface="+mn-ea"/>
                          <a:cs typeface="+mn-cs"/>
                        </a:rPr>
                        <a:t>脱帽ルールの徹底</a:t>
                      </a:r>
                      <a:endParaRPr kumimoji="1" lang="ja-JP" altLang="en-US" sz="800" dirty="0"/>
                    </a:p>
                  </a:txBody>
                  <a:tcPr anchor="ctr">
                    <a:lnR w="12700" cmpd="sng">
                      <a:noFill/>
                      <a:prstDash val="solid"/>
                    </a:lnR>
                  </a:tcPr>
                </a:tc>
                <a:extLst>
                  <a:ext uri="{0D108BD9-81ED-4DB2-BD59-A6C34878D82A}">
                    <a16:rowId xmlns:a16="http://schemas.microsoft.com/office/drawing/2014/main" val="3486733843"/>
                  </a:ext>
                </a:extLst>
              </a:tr>
            </a:tbl>
          </a:graphicData>
        </a:graphic>
      </p:graphicFrame>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4AF27D7-B907-E001-6997-6C6734518B68}"/>
              </a:ext>
            </a:extLst>
          </p:cNvPr>
          <p:cNvPicPr>
            <a:picLocks noChangeAspect="1"/>
          </p:cNvPicPr>
          <p:nvPr/>
        </p:nvPicPr>
        <p:blipFill>
          <a:blip r:embed="rId2"/>
          <a:stretch>
            <a:fillRect/>
          </a:stretch>
        </p:blipFill>
        <p:spPr>
          <a:xfrm>
            <a:off x="956912" y="1519620"/>
            <a:ext cx="948140" cy="902170"/>
          </a:xfrm>
          <a:prstGeom prst="rect">
            <a:avLst/>
          </a:prstGeom>
        </p:spPr>
      </p:pic>
      <p:sp>
        <p:nvSpPr>
          <p:cNvPr id="9" name="テキスト ボックス 8">
            <a:extLst>
              <a:ext uri="{FF2B5EF4-FFF2-40B4-BE49-F238E27FC236}">
                <a16:creationId xmlns:a16="http://schemas.microsoft.com/office/drawing/2014/main" id="{CE19870E-D1A7-49F8-B5F7-F3465100F3A1}"/>
              </a:ext>
            </a:extLst>
          </p:cNvPr>
          <p:cNvSpPr txBox="1"/>
          <p:nvPr/>
        </p:nvSpPr>
        <p:spPr>
          <a:xfrm>
            <a:off x="1905052" y="1840556"/>
            <a:ext cx="4626642" cy="500137"/>
          </a:xfrm>
          <a:prstGeom prst="rect">
            <a:avLst/>
          </a:prstGeom>
          <a:noFill/>
        </p:spPr>
        <p:txBody>
          <a:bodyPr wrap="square" rtlCol="0">
            <a:spAutoFit/>
          </a:bodyPr>
          <a:lstStyle/>
          <a:p>
            <a:r>
              <a:rPr kumimoji="1" lang="en-US" altLang="ja-JP" sz="1050" b="1" dirty="0"/>
              <a:t>CASE</a:t>
            </a:r>
            <a:r>
              <a:rPr kumimoji="1" lang="ja-JP" altLang="en-US" sz="1050" b="1" dirty="0"/>
              <a:t>⑧　</a:t>
            </a:r>
            <a:r>
              <a:rPr kumimoji="1" lang="en-US" altLang="ja-JP" sz="1050" b="1" dirty="0">
                <a:solidFill>
                  <a:srgbClr val="FF6600"/>
                </a:solidFill>
              </a:rPr>
              <a:t>【</a:t>
            </a:r>
            <a:r>
              <a:rPr kumimoji="1" lang="ja-JP" altLang="en-US" sz="1050" b="1" dirty="0">
                <a:solidFill>
                  <a:srgbClr val="FF6600"/>
                </a:solidFill>
              </a:rPr>
              <a:t>危険要因の例</a:t>
            </a:r>
            <a:r>
              <a:rPr kumimoji="1" lang="en-US" altLang="ja-JP" sz="1050" b="1" dirty="0">
                <a:solidFill>
                  <a:srgbClr val="FF6600"/>
                </a:solidFill>
              </a:rPr>
              <a:t>】</a:t>
            </a:r>
          </a:p>
          <a:p>
            <a:r>
              <a:rPr lang="ja-JP" altLang="en-US" sz="1600" b="1" i="0" u="none" strike="noStrike" baseline="0" dirty="0">
                <a:latin typeface="ShinMGoPro-Medium"/>
              </a:rPr>
              <a:t>点検</a:t>
            </a:r>
            <a:r>
              <a:rPr lang="ja-JP" altLang="en-US" sz="1600" b="1" i="0" u="none" strike="noStrike" baseline="0" dirty="0">
                <a:latin typeface="MaruAntiStd-Medium"/>
              </a:rPr>
              <a:t>ステッカー</a:t>
            </a:r>
            <a:r>
              <a:rPr lang="ja-JP" altLang="en-US" sz="1600" b="1" i="0" u="none" strike="noStrike" baseline="0" dirty="0">
                <a:latin typeface="ShinMGoPro-Medium"/>
              </a:rPr>
              <a:t>剥</a:t>
            </a:r>
            <a:r>
              <a:rPr lang="ja-JP" altLang="en-US" sz="1600" b="1" i="0" u="none" strike="noStrike" baseline="0" dirty="0">
                <a:latin typeface="MaruAntiStd-Medium"/>
              </a:rPr>
              <a:t>がし</a:t>
            </a:r>
            <a:r>
              <a:rPr lang="ja-JP" altLang="en-US" sz="1600" b="1" i="0" u="none" strike="noStrike" baseline="0" dirty="0">
                <a:latin typeface="ShinMGoPro-Medium"/>
              </a:rPr>
              <a:t>作業</a:t>
            </a:r>
            <a:r>
              <a:rPr lang="ja-JP" altLang="en-US" sz="1600" b="1" i="0" u="none" strike="noStrike" baseline="0" dirty="0">
                <a:latin typeface="MaruAntiStd-Medium"/>
              </a:rPr>
              <a:t>に</a:t>
            </a:r>
            <a:r>
              <a:rPr lang="ja-JP" altLang="en-US" sz="1600" b="1" i="0" u="none" strike="noStrike" baseline="0" dirty="0">
                <a:latin typeface="ShinMGoPro-Medium"/>
              </a:rPr>
              <a:t>潜</a:t>
            </a:r>
            <a:r>
              <a:rPr lang="ja-JP" altLang="en-US" sz="1600" b="1" i="0" u="none" strike="noStrike" baseline="0" dirty="0">
                <a:latin typeface="MaruAntiStd-Medium"/>
              </a:rPr>
              <a:t>んでいる</a:t>
            </a:r>
            <a:endParaRPr kumimoji="1" lang="en-US" altLang="ja-JP" sz="700" b="1" dirty="0"/>
          </a:p>
        </p:txBody>
      </p:sp>
      <p:grpSp>
        <p:nvGrpSpPr>
          <p:cNvPr id="10" name="グループ化 9">
            <a:extLst>
              <a:ext uri="{FF2B5EF4-FFF2-40B4-BE49-F238E27FC236}">
                <a16:creationId xmlns:a16="http://schemas.microsoft.com/office/drawing/2014/main" id="{019AF74B-9E57-95ED-CC48-10588BBEC27F}"/>
              </a:ext>
            </a:extLst>
          </p:cNvPr>
          <p:cNvGrpSpPr/>
          <p:nvPr/>
        </p:nvGrpSpPr>
        <p:grpSpPr>
          <a:xfrm>
            <a:off x="426454" y="7020688"/>
            <a:ext cx="346829" cy="330013"/>
            <a:chOff x="458230" y="7496278"/>
            <a:chExt cx="346829" cy="330013"/>
          </a:xfrm>
        </p:grpSpPr>
        <p:pic>
          <p:nvPicPr>
            <p:cNvPr id="12" name="図 11" descr="アイコン&#10;&#10;自動的に生成された説明">
              <a:extLst>
                <a:ext uri="{FF2B5EF4-FFF2-40B4-BE49-F238E27FC236}">
                  <a16:creationId xmlns:a16="http://schemas.microsoft.com/office/drawing/2014/main" id="{2FBBFFF1-9EE3-2B8C-EFD8-486FA26FE26B}"/>
                </a:ext>
              </a:extLst>
            </p:cNvPr>
            <p:cNvPicPr>
              <a:picLocks noChangeAspect="1"/>
            </p:cNvPicPr>
            <p:nvPr/>
          </p:nvPicPr>
          <p:blipFill>
            <a:blip r:embed="rId3"/>
            <a:stretch>
              <a:fillRect/>
            </a:stretch>
          </p:blipFill>
          <p:spPr>
            <a:xfrm>
              <a:off x="458230" y="7496278"/>
              <a:ext cx="346829" cy="330013"/>
            </a:xfrm>
            <a:prstGeom prst="rect">
              <a:avLst/>
            </a:prstGeom>
          </p:spPr>
        </p:pic>
        <p:sp>
          <p:nvSpPr>
            <p:cNvPr id="22" name="テキスト ボックス 21">
              <a:extLst>
                <a:ext uri="{FF2B5EF4-FFF2-40B4-BE49-F238E27FC236}">
                  <a16:creationId xmlns:a16="http://schemas.microsoft.com/office/drawing/2014/main" id="{B8D4D2F5-7725-D3D4-925D-0DED9A701DB4}"/>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23" name="グループ化 22">
            <a:extLst>
              <a:ext uri="{FF2B5EF4-FFF2-40B4-BE49-F238E27FC236}">
                <a16:creationId xmlns:a16="http://schemas.microsoft.com/office/drawing/2014/main" id="{88D3600C-F1BE-FDFA-09DB-4379E42AD593}"/>
              </a:ext>
            </a:extLst>
          </p:cNvPr>
          <p:cNvGrpSpPr/>
          <p:nvPr/>
        </p:nvGrpSpPr>
        <p:grpSpPr>
          <a:xfrm>
            <a:off x="426454" y="7585632"/>
            <a:ext cx="346829" cy="330013"/>
            <a:chOff x="458230" y="7496278"/>
            <a:chExt cx="346829" cy="330013"/>
          </a:xfrm>
        </p:grpSpPr>
        <p:pic>
          <p:nvPicPr>
            <p:cNvPr id="24" name="図 23" descr="アイコン&#10;&#10;自動的に生成された説明">
              <a:extLst>
                <a:ext uri="{FF2B5EF4-FFF2-40B4-BE49-F238E27FC236}">
                  <a16:creationId xmlns:a16="http://schemas.microsoft.com/office/drawing/2014/main" id="{1A59DCDA-888B-727D-6761-D307B3C2BFD6}"/>
                </a:ext>
              </a:extLst>
            </p:cNvPr>
            <p:cNvPicPr>
              <a:picLocks noChangeAspect="1"/>
            </p:cNvPicPr>
            <p:nvPr/>
          </p:nvPicPr>
          <p:blipFill>
            <a:blip r:embed="rId3"/>
            <a:stretch>
              <a:fillRect/>
            </a:stretch>
          </p:blipFill>
          <p:spPr>
            <a:xfrm>
              <a:off x="458230" y="7496278"/>
              <a:ext cx="346829" cy="330013"/>
            </a:xfrm>
            <a:prstGeom prst="rect">
              <a:avLst/>
            </a:prstGeom>
          </p:spPr>
        </p:pic>
        <p:sp>
          <p:nvSpPr>
            <p:cNvPr id="25" name="テキスト ボックス 24">
              <a:extLst>
                <a:ext uri="{FF2B5EF4-FFF2-40B4-BE49-F238E27FC236}">
                  <a16:creationId xmlns:a16="http://schemas.microsoft.com/office/drawing/2014/main" id="{554EFE8B-30A5-EFAE-7CA0-BA02BB1F508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pic>
        <p:nvPicPr>
          <p:cNvPr id="11" name="図 10" descr="設計図&#10;&#10;低い精度で自動的に生成された説明">
            <a:extLst>
              <a:ext uri="{FF2B5EF4-FFF2-40B4-BE49-F238E27FC236}">
                <a16:creationId xmlns:a16="http://schemas.microsoft.com/office/drawing/2014/main" id="{5A04B4CE-2F68-FA26-AAEC-641448BA82AD}"/>
              </a:ext>
            </a:extLst>
          </p:cNvPr>
          <p:cNvPicPr>
            <a:picLocks noChangeAspect="1"/>
          </p:cNvPicPr>
          <p:nvPr/>
        </p:nvPicPr>
        <p:blipFill>
          <a:blip r:embed="rId4"/>
          <a:stretch>
            <a:fillRect/>
          </a:stretch>
        </p:blipFill>
        <p:spPr>
          <a:xfrm>
            <a:off x="321580" y="2570630"/>
            <a:ext cx="6188406" cy="3420000"/>
          </a:xfrm>
          <a:prstGeom prst="rect">
            <a:avLst/>
          </a:prstGeom>
        </p:spPr>
      </p:pic>
      <p:grpSp>
        <p:nvGrpSpPr>
          <p:cNvPr id="15" name="グループ化 14">
            <a:extLst>
              <a:ext uri="{FF2B5EF4-FFF2-40B4-BE49-F238E27FC236}">
                <a16:creationId xmlns:a16="http://schemas.microsoft.com/office/drawing/2014/main" id="{7854700D-A8FE-C5CF-D4A5-C23E1E120433}"/>
              </a:ext>
            </a:extLst>
          </p:cNvPr>
          <p:cNvGrpSpPr/>
          <p:nvPr/>
        </p:nvGrpSpPr>
        <p:grpSpPr>
          <a:xfrm>
            <a:off x="421916" y="8126536"/>
            <a:ext cx="346829" cy="330013"/>
            <a:chOff x="458230" y="7496278"/>
            <a:chExt cx="346829" cy="330013"/>
          </a:xfrm>
        </p:grpSpPr>
        <p:pic>
          <p:nvPicPr>
            <p:cNvPr id="16" name="図 15" descr="アイコン&#10;&#10;自動的に生成された説明">
              <a:extLst>
                <a:ext uri="{FF2B5EF4-FFF2-40B4-BE49-F238E27FC236}">
                  <a16:creationId xmlns:a16="http://schemas.microsoft.com/office/drawing/2014/main" id="{6EA009B4-7D8B-3ECE-AB8B-728B755B5957}"/>
                </a:ext>
              </a:extLst>
            </p:cNvPr>
            <p:cNvPicPr>
              <a:picLocks noChangeAspect="1"/>
            </p:cNvPicPr>
            <p:nvPr/>
          </p:nvPicPr>
          <p:blipFill>
            <a:blip r:embed="rId3"/>
            <a:stretch>
              <a:fillRect/>
            </a:stretch>
          </p:blipFill>
          <p:spPr>
            <a:xfrm>
              <a:off x="458230" y="7496278"/>
              <a:ext cx="346829" cy="330013"/>
            </a:xfrm>
            <a:prstGeom prst="rect">
              <a:avLst/>
            </a:prstGeom>
          </p:spPr>
        </p:pic>
        <p:sp>
          <p:nvSpPr>
            <p:cNvPr id="17" name="テキスト ボックス 16">
              <a:extLst>
                <a:ext uri="{FF2B5EF4-FFF2-40B4-BE49-F238E27FC236}">
                  <a16:creationId xmlns:a16="http://schemas.microsoft.com/office/drawing/2014/main" id="{1C7D3F3A-EEDD-4181-B411-E22FE6996A4B}"/>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3</a:t>
              </a:r>
              <a:endParaRPr kumimoji="1" lang="ja-JP" altLang="en-US" sz="1050" dirty="0"/>
            </a:p>
          </p:txBody>
        </p:sp>
      </p:grpSp>
      <p:grpSp>
        <p:nvGrpSpPr>
          <p:cNvPr id="18" name="グループ化 17">
            <a:extLst>
              <a:ext uri="{FF2B5EF4-FFF2-40B4-BE49-F238E27FC236}">
                <a16:creationId xmlns:a16="http://schemas.microsoft.com/office/drawing/2014/main" id="{982F222C-CC45-A6EC-FD7B-66A9BCE81BAF}"/>
              </a:ext>
            </a:extLst>
          </p:cNvPr>
          <p:cNvGrpSpPr/>
          <p:nvPr/>
        </p:nvGrpSpPr>
        <p:grpSpPr>
          <a:xfrm>
            <a:off x="421915" y="8690394"/>
            <a:ext cx="346829" cy="330013"/>
            <a:chOff x="458230" y="7496278"/>
            <a:chExt cx="346829" cy="330013"/>
          </a:xfrm>
        </p:grpSpPr>
        <p:pic>
          <p:nvPicPr>
            <p:cNvPr id="19" name="図 18" descr="アイコン&#10;&#10;自動的に生成された説明">
              <a:extLst>
                <a:ext uri="{FF2B5EF4-FFF2-40B4-BE49-F238E27FC236}">
                  <a16:creationId xmlns:a16="http://schemas.microsoft.com/office/drawing/2014/main" id="{DA80D511-F7C3-FBF5-E293-EFE06992C85D}"/>
                </a:ext>
              </a:extLst>
            </p:cNvPr>
            <p:cNvPicPr>
              <a:picLocks noChangeAspect="1"/>
            </p:cNvPicPr>
            <p:nvPr/>
          </p:nvPicPr>
          <p:blipFill>
            <a:blip r:embed="rId3"/>
            <a:stretch>
              <a:fillRect/>
            </a:stretch>
          </p:blipFill>
          <p:spPr>
            <a:xfrm>
              <a:off x="458230" y="7496278"/>
              <a:ext cx="346829" cy="330013"/>
            </a:xfrm>
            <a:prstGeom prst="rect">
              <a:avLst/>
            </a:prstGeom>
          </p:spPr>
        </p:pic>
        <p:sp>
          <p:nvSpPr>
            <p:cNvPr id="20" name="テキスト ボックス 19">
              <a:extLst>
                <a:ext uri="{FF2B5EF4-FFF2-40B4-BE49-F238E27FC236}">
                  <a16:creationId xmlns:a16="http://schemas.microsoft.com/office/drawing/2014/main" id="{AA8006B9-61E4-6528-9188-0F884221AFB8}"/>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4</a:t>
              </a:r>
              <a:endParaRPr kumimoji="1" lang="ja-JP" altLang="en-US" sz="1050" dirty="0"/>
            </a:p>
          </p:txBody>
        </p:sp>
      </p:grpSp>
      <p:grpSp>
        <p:nvGrpSpPr>
          <p:cNvPr id="21" name="グループ化 20">
            <a:extLst>
              <a:ext uri="{FF2B5EF4-FFF2-40B4-BE49-F238E27FC236}">
                <a16:creationId xmlns:a16="http://schemas.microsoft.com/office/drawing/2014/main" id="{B0D95B3C-DBB6-E62B-8F6F-24C62A88BF27}"/>
              </a:ext>
            </a:extLst>
          </p:cNvPr>
          <p:cNvGrpSpPr/>
          <p:nvPr/>
        </p:nvGrpSpPr>
        <p:grpSpPr>
          <a:xfrm>
            <a:off x="427574" y="9240922"/>
            <a:ext cx="346829" cy="330013"/>
            <a:chOff x="458230" y="7496278"/>
            <a:chExt cx="346829" cy="330013"/>
          </a:xfrm>
        </p:grpSpPr>
        <p:pic>
          <p:nvPicPr>
            <p:cNvPr id="26" name="図 25" descr="アイコン&#10;&#10;自動的に生成された説明">
              <a:extLst>
                <a:ext uri="{FF2B5EF4-FFF2-40B4-BE49-F238E27FC236}">
                  <a16:creationId xmlns:a16="http://schemas.microsoft.com/office/drawing/2014/main" id="{28849AD6-8F6F-1637-6485-B96E58A253CA}"/>
                </a:ext>
              </a:extLst>
            </p:cNvPr>
            <p:cNvPicPr>
              <a:picLocks noChangeAspect="1"/>
            </p:cNvPicPr>
            <p:nvPr/>
          </p:nvPicPr>
          <p:blipFill>
            <a:blip r:embed="rId3"/>
            <a:stretch>
              <a:fillRect/>
            </a:stretch>
          </p:blipFill>
          <p:spPr>
            <a:xfrm>
              <a:off x="458230" y="7496278"/>
              <a:ext cx="346829" cy="330013"/>
            </a:xfrm>
            <a:prstGeom prst="rect">
              <a:avLst/>
            </a:prstGeom>
          </p:spPr>
        </p:pic>
        <p:sp>
          <p:nvSpPr>
            <p:cNvPr id="27" name="テキスト ボックス 26">
              <a:extLst>
                <a:ext uri="{FF2B5EF4-FFF2-40B4-BE49-F238E27FC236}">
                  <a16:creationId xmlns:a16="http://schemas.microsoft.com/office/drawing/2014/main" id="{98A9DDD6-3E6E-683C-A9AC-DA5A40AD93D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5</a:t>
              </a:r>
              <a:endParaRPr kumimoji="1" lang="ja-JP" altLang="en-US" sz="1050" dirty="0"/>
            </a:p>
          </p:txBody>
        </p:sp>
      </p:grpSp>
      <p:sp>
        <p:nvSpPr>
          <p:cNvPr id="2" name="テキスト ボックス 1">
            <a:extLst>
              <a:ext uri="{FF2B5EF4-FFF2-40B4-BE49-F238E27FC236}">
                <a16:creationId xmlns:a16="http://schemas.microsoft.com/office/drawing/2014/main" id="{854A9F83-F02D-16E3-F913-44D407B952BB}"/>
              </a:ext>
            </a:extLst>
          </p:cNvPr>
          <p:cNvSpPr txBox="1"/>
          <p:nvPr/>
        </p:nvSpPr>
        <p:spPr>
          <a:xfrm>
            <a:off x="1514961" y="533791"/>
            <a:ext cx="3867011" cy="400110"/>
          </a:xfrm>
          <a:prstGeom prst="rect">
            <a:avLst/>
          </a:prstGeom>
          <a:noFill/>
        </p:spPr>
        <p:txBody>
          <a:bodyPr wrap="square" rtlCol="0">
            <a:spAutoFit/>
          </a:bodyPr>
          <a:lstStyle/>
          <a:p>
            <a:pPr algn="ctr"/>
            <a:r>
              <a:rPr kumimoji="1" lang="en-US" altLang="ja-JP" sz="2000" b="1" dirty="0">
                <a:solidFill>
                  <a:schemeClr val="bg1"/>
                </a:solidFill>
                <a:latin typeface="+mn-ea"/>
              </a:rPr>
              <a:t>KYT</a:t>
            </a:r>
            <a:r>
              <a:rPr kumimoji="1" lang="ja-JP" altLang="en-US" sz="2000" b="1" dirty="0">
                <a:solidFill>
                  <a:schemeClr val="bg1"/>
                </a:solidFill>
                <a:latin typeface="+mn-ea"/>
              </a:rPr>
              <a:t>シート</a:t>
            </a:r>
            <a:r>
              <a:rPr kumimoji="1" lang="en-US" altLang="ja-JP" sz="2000" b="1" dirty="0">
                <a:solidFill>
                  <a:schemeClr val="bg1"/>
                </a:solidFill>
                <a:latin typeface="+mn-ea"/>
              </a:rPr>
              <a:t> 〜</a:t>
            </a:r>
            <a:r>
              <a:rPr kumimoji="1" lang="ja-JP" altLang="en-US" sz="2000" b="1" dirty="0">
                <a:solidFill>
                  <a:schemeClr val="bg1"/>
                </a:solidFill>
                <a:latin typeface="+mn-ea"/>
              </a:rPr>
              <a:t>車両整備中編</a:t>
            </a:r>
            <a:r>
              <a:rPr kumimoji="1" lang="en-US" altLang="ja-JP" sz="2000" b="1" dirty="0">
                <a:solidFill>
                  <a:schemeClr val="bg1"/>
                </a:solidFill>
                <a:latin typeface="+mn-ea"/>
              </a:rPr>
              <a:t>〜</a:t>
            </a:r>
            <a:endParaRPr kumimoji="1" lang="ja-JP" altLang="en-US" sz="2000" b="1" dirty="0">
              <a:solidFill>
                <a:schemeClr val="bg1"/>
              </a:solidFill>
              <a:latin typeface="+mn-ea"/>
            </a:endParaRPr>
          </a:p>
        </p:txBody>
      </p:sp>
    </p:spTree>
    <p:extLst>
      <p:ext uri="{BB962C8B-B14F-4D97-AF65-F5344CB8AC3E}">
        <p14:creationId xmlns:p14="http://schemas.microsoft.com/office/powerpoint/2010/main" val="1184461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05E0226-9E41-B36E-457A-6BD95AF9B81F}"/>
              </a:ext>
            </a:extLst>
          </p:cNvPr>
          <p:cNvPicPr>
            <a:picLocks noChangeAspect="1"/>
          </p:cNvPicPr>
          <p:nvPr/>
        </p:nvPicPr>
        <p:blipFill rotWithShape="1">
          <a:blip r:embed="rId2"/>
          <a:srcRect r="1015" b="5189"/>
          <a:stretch/>
        </p:blipFill>
        <p:spPr>
          <a:xfrm>
            <a:off x="-71041" y="0"/>
            <a:ext cx="6929042" cy="9391973"/>
          </a:xfrm>
          <a:prstGeom prst="rect">
            <a:avLst/>
          </a:prstGeom>
        </p:spPr>
      </p:pic>
    </p:spTree>
    <p:extLst>
      <p:ext uri="{BB962C8B-B14F-4D97-AF65-F5344CB8AC3E}">
        <p14:creationId xmlns:p14="http://schemas.microsoft.com/office/powerpoint/2010/main" val="4032193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5F6482F-AED3-CCEE-82CD-E064E137E6FA}"/>
              </a:ext>
            </a:extLst>
          </p:cNvPr>
          <p:cNvSpPr txBox="1"/>
          <p:nvPr/>
        </p:nvSpPr>
        <p:spPr>
          <a:xfrm>
            <a:off x="1496447" y="533791"/>
            <a:ext cx="3867011" cy="400110"/>
          </a:xfrm>
          <a:prstGeom prst="rect">
            <a:avLst/>
          </a:prstGeom>
          <a:noFill/>
        </p:spPr>
        <p:txBody>
          <a:bodyPr wrap="square" rtlCol="0">
            <a:spAutoFit/>
          </a:bodyPr>
          <a:lstStyle/>
          <a:p>
            <a:pPr algn="ctr"/>
            <a:r>
              <a:rPr kumimoji="1" lang="en-US" altLang="ja-JP" sz="2000" b="1" dirty="0">
                <a:solidFill>
                  <a:schemeClr val="bg1"/>
                </a:solidFill>
              </a:rPr>
              <a:t>KYT</a:t>
            </a:r>
            <a:r>
              <a:rPr kumimoji="1" lang="ja-JP" altLang="en-US" sz="2000" b="1" dirty="0">
                <a:solidFill>
                  <a:schemeClr val="bg1"/>
                </a:solidFill>
              </a:rPr>
              <a:t>シート</a:t>
            </a:r>
            <a:r>
              <a:rPr kumimoji="1" lang="en-US" altLang="ja-JP" sz="2000" b="1" dirty="0">
                <a:solidFill>
                  <a:schemeClr val="bg1"/>
                </a:solidFill>
              </a:rPr>
              <a:t> 〜</a:t>
            </a:r>
            <a:r>
              <a:rPr kumimoji="1" lang="ja-JP" altLang="en-US" sz="2000" b="1" dirty="0">
                <a:solidFill>
                  <a:schemeClr val="bg1"/>
                </a:solidFill>
              </a:rPr>
              <a:t>歩行災害編</a:t>
            </a:r>
            <a:r>
              <a:rPr kumimoji="1" lang="en-US" altLang="ja-JP" sz="2000" b="1" dirty="0">
                <a:solidFill>
                  <a:schemeClr val="bg1"/>
                </a:solidFill>
              </a:rPr>
              <a:t>〜</a:t>
            </a:r>
            <a:endParaRPr kumimoji="1" lang="ja-JP" altLang="en-US" sz="2000" b="1" dirty="0">
              <a:solidFill>
                <a:schemeClr val="bg1"/>
              </a:solidFill>
            </a:endParaRPr>
          </a:p>
        </p:txBody>
      </p:sp>
      <p:sp>
        <p:nvSpPr>
          <p:cNvPr id="2" name="テキスト ボックス 1">
            <a:extLst>
              <a:ext uri="{FF2B5EF4-FFF2-40B4-BE49-F238E27FC236}">
                <a16:creationId xmlns:a16="http://schemas.microsoft.com/office/drawing/2014/main" id="{5B3C587B-977B-DF7A-5182-88737AC38DFC}"/>
              </a:ext>
            </a:extLst>
          </p:cNvPr>
          <p:cNvSpPr txBox="1"/>
          <p:nvPr/>
        </p:nvSpPr>
        <p:spPr>
          <a:xfrm>
            <a:off x="831273" y="1601373"/>
            <a:ext cx="4239490" cy="338554"/>
          </a:xfrm>
          <a:prstGeom prst="rect">
            <a:avLst/>
          </a:prstGeom>
          <a:noFill/>
        </p:spPr>
        <p:txBody>
          <a:bodyPr wrap="square" rtlCol="0">
            <a:spAutoFit/>
          </a:bodyPr>
          <a:lstStyle/>
          <a:p>
            <a:r>
              <a:rPr kumimoji="1" lang="en-US" altLang="ja-JP" sz="1050" b="1" dirty="0"/>
              <a:t>CASE</a:t>
            </a:r>
            <a:r>
              <a:rPr kumimoji="1" lang="ja-JP" altLang="en-US" sz="1050" b="1" dirty="0"/>
              <a:t>⑨　</a:t>
            </a:r>
            <a:r>
              <a:rPr kumimoji="1" lang="ja-JP" altLang="en-US" sz="1600" b="1" dirty="0">
                <a:latin typeface="ShinMGoPro-Medium"/>
              </a:rPr>
              <a:t>階段歩行</a:t>
            </a:r>
            <a:endParaRPr kumimoji="1" lang="en-US" altLang="ja-JP" sz="1050" b="1" dirty="0"/>
          </a:p>
        </p:txBody>
      </p:sp>
      <p:sp>
        <p:nvSpPr>
          <p:cNvPr id="3" name="テキスト ボックス 2">
            <a:extLst>
              <a:ext uri="{FF2B5EF4-FFF2-40B4-BE49-F238E27FC236}">
                <a16:creationId xmlns:a16="http://schemas.microsoft.com/office/drawing/2014/main" id="{B62419E4-6B65-0C78-CA87-CF4B21F986A3}"/>
              </a:ext>
            </a:extLst>
          </p:cNvPr>
          <p:cNvSpPr txBox="1"/>
          <p:nvPr/>
        </p:nvSpPr>
        <p:spPr>
          <a:xfrm>
            <a:off x="831272" y="1970705"/>
            <a:ext cx="5277428" cy="923330"/>
          </a:xfrm>
          <a:prstGeom prst="rect">
            <a:avLst/>
          </a:prstGeom>
          <a:noFill/>
        </p:spPr>
        <p:txBody>
          <a:bodyPr wrap="square" rtlCol="0">
            <a:spAutoFit/>
          </a:bodyPr>
          <a:lstStyle/>
          <a:p>
            <a:pPr algn="l"/>
            <a:r>
              <a:rPr lang="ja-JP" altLang="en-US" sz="900" b="0" i="0" u="none" strike="noStrike" baseline="0" dirty="0">
                <a:latin typeface="ShinMGoPr6N-Regular"/>
              </a:rPr>
              <a:t>下</a:t>
            </a:r>
            <a:r>
              <a:rPr lang="ja-JP" altLang="en-US" sz="900" b="0" i="0" u="none" strike="noStrike" baseline="0" dirty="0">
                <a:latin typeface="MaruAntiStd-Regular"/>
              </a:rPr>
              <a:t>のイラストは、</a:t>
            </a:r>
            <a:r>
              <a:rPr lang="ja-JP" altLang="en-US" sz="900" b="0" i="0" u="none" strike="noStrike" baseline="0" dirty="0">
                <a:latin typeface="ShinMGoPr6N-Regular"/>
              </a:rPr>
              <a:t>女性</a:t>
            </a:r>
            <a:r>
              <a:rPr lang="ja-JP" altLang="en-US" sz="900" b="0" i="0" u="none" strike="noStrike" baseline="0" dirty="0">
                <a:latin typeface="MaruAntiStd-Regular"/>
              </a:rPr>
              <a:t>が</a:t>
            </a:r>
            <a:r>
              <a:rPr lang="ja-JP" altLang="en-US" sz="900" b="0" i="0" u="none" strike="noStrike" baseline="0" dirty="0">
                <a:latin typeface="ShinMGoPr6N-Regular"/>
              </a:rPr>
              <a:t>階段</a:t>
            </a:r>
            <a:r>
              <a:rPr lang="ja-JP" altLang="en-US" sz="900" b="0" i="0" u="none" strike="noStrike" baseline="0" dirty="0">
                <a:latin typeface="MaruAntiStd-Regular"/>
              </a:rPr>
              <a:t>を</a:t>
            </a:r>
            <a:r>
              <a:rPr lang="ja-JP" altLang="en-US" sz="900" b="0" i="0" u="none" strike="noStrike" baseline="0" dirty="0">
                <a:latin typeface="ShinMGoPr6N-Regular"/>
              </a:rPr>
              <a:t>利用</a:t>
            </a:r>
            <a:r>
              <a:rPr lang="ja-JP" altLang="en-US" sz="900" b="0" i="0" u="none" strike="noStrike" baseline="0" dirty="0">
                <a:latin typeface="MaruAntiStd-Regular"/>
              </a:rPr>
              <a:t>して、</a:t>
            </a:r>
            <a:r>
              <a:rPr lang="ja-JP" altLang="en-US" sz="900" b="0" i="0" u="none" strike="noStrike" baseline="0" dirty="0">
                <a:latin typeface="ShinMGoPr6N-Regular"/>
              </a:rPr>
              <a:t>片手</a:t>
            </a:r>
            <a:r>
              <a:rPr lang="ja-JP" altLang="en-US" sz="900" b="0" i="0" u="none" strike="noStrike" baseline="0" dirty="0">
                <a:latin typeface="MaruAntiStd-Regular"/>
              </a:rPr>
              <a:t>に</a:t>
            </a:r>
            <a:r>
              <a:rPr lang="ja-JP" altLang="en-US" sz="900" b="0" i="0" u="none" strike="noStrike" baseline="0" dirty="0">
                <a:latin typeface="ShinMGoPr6N-Regular"/>
              </a:rPr>
              <a:t>書類</a:t>
            </a:r>
            <a:r>
              <a:rPr lang="ja-JP" altLang="en-US" sz="900" b="0" i="0" u="none" strike="noStrike" baseline="0" dirty="0">
                <a:latin typeface="MaruAntiStd-Regular"/>
              </a:rPr>
              <a:t>、もう</a:t>
            </a:r>
            <a:r>
              <a:rPr lang="ja-JP" altLang="en-US" sz="900" b="0" i="0" u="none" strike="noStrike" baseline="0" dirty="0">
                <a:latin typeface="ShinMGoPr6N-Regular"/>
              </a:rPr>
              <a:t>片手</a:t>
            </a:r>
            <a:r>
              <a:rPr lang="ja-JP" altLang="en-US" sz="900" b="0" i="0" u="none" strike="noStrike" baseline="0" dirty="0">
                <a:latin typeface="MaruAntiStd-Regular"/>
              </a:rPr>
              <a:t>にコーヒーカップを</a:t>
            </a:r>
            <a:r>
              <a:rPr lang="ja-JP" altLang="en-US" sz="900" b="0" i="0" u="none" strike="noStrike" baseline="0" dirty="0">
                <a:latin typeface="ShinMGoPr6N-Regular"/>
              </a:rPr>
              <a:t>持</a:t>
            </a:r>
            <a:r>
              <a:rPr lang="ja-JP" altLang="en-US" sz="900" b="0" i="0" u="none" strike="noStrike" baseline="0" dirty="0">
                <a:latin typeface="MaruAntiStd-Regular"/>
              </a:rPr>
              <a:t>ち、</a:t>
            </a:r>
            <a:endParaRPr lang="en-US" altLang="ja-JP" sz="900" b="0" i="0" u="none" strike="noStrike" baseline="0" dirty="0">
              <a:latin typeface="MaruAntiStd-Regular"/>
            </a:endParaRPr>
          </a:p>
          <a:p>
            <a:pPr algn="l"/>
            <a:r>
              <a:rPr lang="ja-JP" altLang="en-US" sz="900" b="0" i="0" u="none" strike="noStrike" baseline="0" dirty="0">
                <a:latin typeface="MaruAntiStd-Regular"/>
              </a:rPr>
              <a:t>カップ</a:t>
            </a:r>
            <a:r>
              <a:rPr lang="ja-JP" altLang="en-US" sz="900" b="0" i="0" u="none" strike="noStrike" baseline="0" dirty="0">
                <a:latin typeface="ShinMGoPr6N-Regular"/>
              </a:rPr>
              <a:t>内</a:t>
            </a:r>
            <a:r>
              <a:rPr lang="ja-JP" altLang="en-US" sz="900" b="0" i="0" u="none" strike="noStrike" baseline="0" dirty="0">
                <a:latin typeface="MaruAntiStd-Regular"/>
              </a:rPr>
              <a:t>の</a:t>
            </a:r>
            <a:r>
              <a:rPr lang="ja-JP" altLang="en-US" sz="900" b="0" i="0" u="none" strike="noStrike" baseline="0" dirty="0">
                <a:latin typeface="ShinMGoPr6N-Regular"/>
              </a:rPr>
              <a:t>中身</a:t>
            </a:r>
            <a:r>
              <a:rPr lang="ja-JP" altLang="en-US" sz="900" b="0" i="0" u="none" strike="noStrike" baseline="0" dirty="0">
                <a:latin typeface="MaruAntiStd-Regular"/>
              </a:rPr>
              <a:t>がこぼれないよう</a:t>
            </a:r>
            <a:r>
              <a:rPr lang="ja-JP" altLang="en-US" sz="900" b="0" i="0" u="none" strike="noStrike" baseline="0" dirty="0">
                <a:latin typeface="ShinMGoPr6N-Regular"/>
              </a:rPr>
              <a:t>注意</a:t>
            </a:r>
            <a:r>
              <a:rPr lang="ja-JP" altLang="en-US" sz="900" b="0" i="0" u="none" strike="noStrike" baseline="0" dirty="0">
                <a:latin typeface="MaruAntiStd-Regular"/>
              </a:rPr>
              <a:t>して、</a:t>
            </a:r>
            <a:r>
              <a:rPr lang="ja-JP" altLang="en-US" sz="900" b="0" i="0" u="none" strike="noStrike" baseline="0" dirty="0">
                <a:latin typeface="ShinMGoPr6N-Regular"/>
              </a:rPr>
              <a:t>階段</a:t>
            </a:r>
            <a:r>
              <a:rPr lang="ja-JP" altLang="en-US" sz="900" b="0" i="0" u="none" strike="noStrike" baseline="0" dirty="0">
                <a:latin typeface="MaruAntiStd-Regular"/>
              </a:rPr>
              <a:t>を</a:t>
            </a:r>
            <a:r>
              <a:rPr lang="ja-JP" altLang="en-US" sz="900" b="0" i="0" u="none" strike="noStrike" baseline="0" dirty="0">
                <a:latin typeface="ShinMGoPr6N-Regular"/>
              </a:rPr>
              <a:t>下</a:t>
            </a:r>
            <a:r>
              <a:rPr lang="ja-JP" altLang="en-US" sz="900" b="0" i="0" u="none" strike="noStrike" baseline="0" dirty="0">
                <a:latin typeface="MaruAntiStd-Regular"/>
              </a:rPr>
              <a:t>りているところです。もう</a:t>
            </a:r>
            <a:r>
              <a:rPr lang="ja-JP" altLang="en-US" sz="900" b="0" i="0" u="none" strike="noStrike" baseline="0" dirty="0">
                <a:latin typeface="ShinMGoPr6N-Regular"/>
              </a:rPr>
              <a:t>一人</a:t>
            </a:r>
            <a:r>
              <a:rPr lang="ja-JP" altLang="en-US" sz="900" b="0" i="0" u="none" strike="noStrike" baseline="0" dirty="0">
                <a:latin typeface="MaruAntiStd-Regular"/>
              </a:rPr>
              <a:t>のスタッフは、</a:t>
            </a:r>
            <a:r>
              <a:rPr lang="ja-JP" altLang="en-US" sz="900" b="0" i="0" u="none" strike="noStrike" baseline="0" dirty="0">
                <a:latin typeface="ShinMGoPr6N-Regular"/>
              </a:rPr>
              <a:t>打</a:t>
            </a:r>
            <a:r>
              <a:rPr lang="ja-JP" altLang="en-US" sz="900" b="0" i="0" u="none" strike="noStrike" baseline="0" dirty="0">
                <a:latin typeface="MaruAntiStd-Regular"/>
              </a:rPr>
              <a:t>ち</a:t>
            </a:r>
            <a:r>
              <a:rPr lang="ja-JP" altLang="en-US" sz="900" b="0" i="0" u="none" strike="noStrike" baseline="0" dirty="0">
                <a:latin typeface="ShinMGoPr6N-Regular"/>
              </a:rPr>
              <a:t>合</a:t>
            </a:r>
            <a:r>
              <a:rPr lang="ja-JP" altLang="en-US" sz="900" b="0" i="0" u="none" strike="noStrike" baseline="0" dirty="0">
                <a:latin typeface="MaruAntiStd-Regular"/>
              </a:rPr>
              <a:t>わせ</a:t>
            </a:r>
            <a:r>
              <a:rPr lang="ja-JP" altLang="en-US" sz="900" b="0" i="0" u="none" strike="noStrike" baseline="0" dirty="0">
                <a:latin typeface="ShinMGoPr6N-Regular"/>
              </a:rPr>
              <a:t>時間</a:t>
            </a:r>
            <a:r>
              <a:rPr lang="ja-JP" altLang="en-US" sz="900" b="0" i="0" u="none" strike="noStrike" baseline="0" dirty="0">
                <a:latin typeface="MaruAntiStd-Regular"/>
              </a:rPr>
              <a:t>を</a:t>
            </a:r>
            <a:r>
              <a:rPr lang="ja-JP" altLang="en-US" sz="900" b="0" i="0" u="none" strike="noStrike" baseline="0" dirty="0">
                <a:latin typeface="ShinMGoPr6N-Regular"/>
              </a:rPr>
              <a:t>気</a:t>
            </a:r>
            <a:r>
              <a:rPr lang="ja-JP" altLang="en-US" sz="900" b="0" i="0" u="none" strike="noStrike" baseline="0" dirty="0">
                <a:latin typeface="MaruAntiStd-Regular"/>
              </a:rPr>
              <a:t>にして、</a:t>
            </a:r>
            <a:r>
              <a:rPr lang="ja-JP" altLang="en-US" sz="900" b="0" i="0" u="none" strike="noStrike" baseline="0" dirty="0">
                <a:latin typeface="ShinMGoPr6N-Regular"/>
              </a:rPr>
              <a:t>時計</a:t>
            </a:r>
            <a:r>
              <a:rPr lang="ja-JP" altLang="en-US" sz="900" b="0" i="0" u="none" strike="noStrike" baseline="0" dirty="0">
                <a:latin typeface="MaruAntiStd-Regular"/>
              </a:rPr>
              <a:t>を</a:t>
            </a:r>
            <a:r>
              <a:rPr lang="ja-JP" altLang="en-US" sz="900" b="0" i="0" u="none" strike="noStrike" baseline="0" dirty="0">
                <a:latin typeface="ShinMGoPr6N-Regular"/>
              </a:rPr>
              <a:t>見</a:t>
            </a:r>
            <a:r>
              <a:rPr lang="ja-JP" altLang="en-US" sz="900" b="0" i="0" u="none" strike="noStrike" baseline="0" dirty="0">
                <a:latin typeface="MaruAntiStd-Regular"/>
              </a:rPr>
              <a:t>ながら</a:t>
            </a:r>
            <a:r>
              <a:rPr lang="ja-JP" altLang="en-US" sz="900" b="0" i="0" u="none" strike="noStrike" baseline="0" dirty="0">
                <a:latin typeface="ShinMGoPr6N-Regular"/>
              </a:rPr>
              <a:t>急</a:t>
            </a:r>
            <a:r>
              <a:rPr lang="ja-JP" altLang="en-US" sz="900" b="0" i="0" u="none" strike="noStrike" baseline="0" dirty="0">
                <a:latin typeface="MaruAntiStd-Regular"/>
              </a:rPr>
              <a:t>いで</a:t>
            </a:r>
            <a:r>
              <a:rPr lang="ja-JP" altLang="en-US" sz="900" b="0" i="0" u="none" strike="noStrike" baseline="0" dirty="0">
                <a:latin typeface="ShinMGoPr6N-Regular"/>
              </a:rPr>
              <a:t>階段</a:t>
            </a:r>
            <a:r>
              <a:rPr lang="ja-JP" altLang="en-US" sz="900" b="0" i="0" u="none" strike="noStrike" baseline="0" dirty="0">
                <a:latin typeface="MaruAntiStd-Regular"/>
              </a:rPr>
              <a:t>を</a:t>
            </a:r>
            <a:r>
              <a:rPr lang="ja-JP" altLang="en-US" sz="900" b="0" i="0" u="none" strike="noStrike" baseline="0" dirty="0">
                <a:latin typeface="ShinMGoPr6N-Regular"/>
              </a:rPr>
              <a:t>利用</a:t>
            </a:r>
            <a:r>
              <a:rPr lang="ja-JP" altLang="en-US" sz="900" b="0" i="0" u="none" strike="noStrike" baseline="0" dirty="0">
                <a:latin typeface="MaruAntiStd-Regular"/>
              </a:rPr>
              <a:t>しようとしているところです。</a:t>
            </a:r>
          </a:p>
          <a:p>
            <a:pPr algn="l"/>
            <a:r>
              <a:rPr lang="ja-JP" altLang="en-US" sz="900" b="0" i="0" u="none" strike="noStrike" baseline="0" dirty="0">
                <a:latin typeface="ShinMGoPr6N-Regular"/>
              </a:rPr>
              <a:t>危険</a:t>
            </a:r>
            <a:r>
              <a:rPr lang="ja-JP" altLang="en-US" sz="900" b="0" i="0" u="none" strike="noStrike" baseline="0" dirty="0">
                <a:latin typeface="MaruAntiStd-Regular"/>
              </a:rPr>
              <a:t>と</a:t>
            </a:r>
            <a:r>
              <a:rPr lang="ja-JP" altLang="en-US" sz="900" b="0" i="0" u="none" strike="noStrike" baseline="0" dirty="0">
                <a:latin typeface="ShinMGoPr6N-Regular"/>
              </a:rPr>
              <a:t>思</a:t>
            </a:r>
            <a:r>
              <a:rPr lang="ja-JP" altLang="en-US" sz="900" b="0" i="0" u="none" strike="noStrike" baseline="0" dirty="0">
                <a:latin typeface="MaruAntiStd-Regular"/>
              </a:rPr>
              <a:t>われる</a:t>
            </a:r>
            <a:r>
              <a:rPr lang="ja-JP" altLang="en-US" sz="900" b="0" i="0" u="none" strike="noStrike" baseline="0" dirty="0">
                <a:latin typeface="ShinMGoPr6N-Regular"/>
              </a:rPr>
              <a:t>箇所</a:t>
            </a:r>
            <a:r>
              <a:rPr lang="ja-JP" altLang="en-US" sz="900" b="0" i="0" u="none" strike="noStrike" baseline="0" dirty="0">
                <a:latin typeface="MaruAntiStd-Regular"/>
              </a:rPr>
              <a:t>となぜ</a:t>
            </a:r>
            <a:r>
              <a:rPr lang="ja-JP" altLang="en-US" sz="900" b="0" i="0" u="none" strike="noStrike" baseline="0" dirty="0">
                <a:latin typeface="ShinMGoPr6N-Regular"/>
              </a:rPr>
              <a:t>危険</a:t>
            </a:r>
            <a:r>
              <a:rPr lang="ja-JP" altLang="en-US" sz="900" b="0" i="0" u="none" strike="noStrike" baseline="0" dirty="0">
                <a:latin typeface="MaruAntiStd-Regular"/>
              </a:rPr>
              <a:t>か、さらに</a:t>
            </a:r>
            <a:r>
              <a:rPr lang="ja-JP" altLang="en-US" sz="900" b="0" i="0" u="none" strike="noStrike" baseline="0" dirty="0">
                <a:latin typeface="ShinMGoPr6N-Regular"/>
              </a:rPr>
              <a:t>安全</a:t>
            </a:r>
            <a:r>
              <a:rPr lang="ja-JP" altLang="en-US" sz="900" b="0" i="0" u="none" strike="noStrike" baseline="0" dirty="0">
                <a:latin typeface="MaruAntiStd-Regular"/>
              </a:rPr>
              <a:t>にするためには、どのようにしたら</a:t>
            </a:r>
            <a:r>
              <a:rPr lang="ja-JP" altLang="en-US" sz="900" b="0" i="0" u="none" strike="noStrike" baseline="0" dirty="0">
                <a:latin typeface="ShinMGoPr6N-Regular"/>
              </a:rPr>
              <a:t>良</a:t>
            </a:r>
            <a:r>
              <a:rPr lang="ja-JP" altLang="en-US" sz="900" b="0" i="0" u="none" strike="noStrike" baseline="0" dirty="0">
                <a:latin typeface="MaruAntiStd-Regular"/>
              </a:rPr>
              <a:t>いか</a:t>
            </a:r>
            <a:r>
              <a:rPr lang="ja-JP" altLang="en-US" sz="900" b="0" i="0" u="none" strike="noStrike" baseline="0" dirty="0">
                <a:latin typeface="ShinMGoPr6N-Regular"/>
              </a:rPr>
              <a:t>各自</a:t>
            </a:r>
            <a:r>
              <a:rPr lang="ja-JP" altLang="en-US" sz="900" b="0" i="0" u="none" strike="noStrike" baseline="0" dirty="0">
                <a:latin typeface="MaruAntiStd-Regular"/>
              </a:rPr>
              <a:t>で</a:t>
            </a:r>
          </a:p>
          <a:p>
            <a:pPr algn="l"/>
            <a:r>
              <a:rPr lang="ja-JP" altLang="en-US" sz="900" b="0" i="0" u="none" strike="noStrike" baseline="0" dirty="0">
                <a:latin typeface="ShinMGoPr6N-Regular"/>
              </a:rPr>
              <a:t>書</a:t>
            </a:r>
            <a:r>
              <a:rPr lang="ja-JP" altLang="en-US" sz="900" b="0" i="0" u="none" strike="noStrike" baseline="0" dirty="0">
                <a:latin typeface="MaruAntiStd-Regular"/>
              </a:rPr>
              <a:t>き</a:t>
            </a:r>
            <a:r>
              <a:rPr lang="ja-JP" altLang="en-US" sz="900" b="0" i="0" u="none" strike="noStrike" baseline="0" dirty="0">
                <a:latin typeface="ShinMGoPr6N-Regular"/>
              </a:rPr>
              <a:t>出</a:t>
            </a:r>
            <a:r>
              <a:rPr lang="ja-JP" altLang="en-US" sz="900" b="0" i="0" u="none" strike="noStrike" baseline="0" dirty="0">
                <a:latin typeface="MaruAntiStd-Regular"/>
              </a:rPr>
              <a:t>してください。</a:t>
            </a:r>
          </a:p>
          <a:p>
            <a:pPr algn="l"/>
            <a:r>
              <a:rPr lang="ja-JP" altLang="en-US" sz="900" b="0" i="0" u="none" strike="noStrike" baseline="0" dirty="0">
                <a:latin typeface="ShinMGoPr6N-Regular"/>
              </a:rPr>
              <a:t>次</a:t>
            </a:r>
            <a:r>
              <a:rPr lang="ja-JP" altLang="en-US" sz="900" b="0" i="0" u="none" strike="noStrike" baseline="0" dirty="0">
                <a:latin typeface="MaruAntiStd-Regular"/>
              </a:rPr>
              <a:t>に、</a:t>
            </a:r>
            <a:r>
              <a:rPr lang="ja-JP" altLang="en-US" sz="900" b="0" i="0" u="none" strike="noStrike" baseline="0" dirty="0">
                <a:latin typeface="ShinMGoPr6N-Regular"/>
              </a:rPr>
              <a:t>書</a:t>
            </a:r>
            <a:r>
              <a:rPr lang="ja-JP" altLang="en-US" sz="900" b="0" i="0" u="none" strike="noStrike" baseline="0" dirty="0">
                <a:latin typeface="MaruAntiStd-Regular"/>
              </a:rPr>
              <a:t>き</a:t>
            </a:r>
            <a:r>
              <a:rPr lang="ja-JP" altLang="en-US" sz="900" b="0" i="0" u="none" strike="noStrike" baseline="0" dirty="0">
                <a:latin typeface="ShinMGoPr6N-Regular"/>
              </a:rPr>
              <a:t>出</a:t>
            </a:r>
            <a:r>
              <a:rPr lang="ja-JP" altLang="en-US" sz="900" b="0" i="0" u="none" strike="noStrike" baseline="0" dirty="0">
                <a:latin typeface="MaruAntiStd-Regular"/>
              </a:rPr>
              <a:t>した</a:t>
            </a:r>
            <a:r>
              <a:rPr lang="ja-JP" altLang="en-US" sz="900" b="0" i="0" u="none" strike="noStrike" baseline="0" dirty="0">
                <a:latin typeface="ShinMGoPr6N-Regular"/>
              </a:rPr>
              <a:t>内容</a:t>
            </a:r>
            <a:r>
              <a:rPr lang="ja-JP" altLang="en-US" sz="900" b="0" i="0" u="none" strike="noStrike" baseline="0" dirty="0">
                <a:latin typeface="MaruAntiStd-Regular"/>
              </a:rPr>
              <a:t>をスタッフ</a:t>
            </a:r>
            <a:r>
              <a:rPr lang="ja-JP" altLang="en-US" sz="900" b="0" i="0" u="none" strike="noStrike" baseline="0" dirty="0">
                <a:latin typeface="ShinMGoPr6N-Regular"/>
              </a:rPr>
              <a:t>全員</a:t>
            </a:r>
            <a:r>
              <a:rPr lang="ja-JP" altLang="en-US" sz="900" b="0" i="0" u="none" strike="noStrike" baseline="0" dirty="0">
                <a:latin typeface="MaruAntiStd-Regular"/>
              </a:rPr>
              <a:t>で</a:t>
            </a:r>
            <a:r>
              <a:rPr lang="ja-JP" altLang="en-US" sz="900" b="0" i="0" u="none" strike="noStrike" baseline="0" dirty="0">
                <a:latin typeface="ShinMGoPr6N-Regular"/>
              </a:rPr>
              <a:t>話</a:t>
            </a:r>
            <a:r>
              <a:rPr lang="ja-JP" altLang="en-US" sz="900" b="0" i="0" u="none" strike="noStrike" baseline="0" dirty="0">
                <a:latin typeface="MaruAntiStd-Regular"/>
              </a:rPr>
              <a:t>し</a:t>
            </a:r>
            <a:r>
              <a:rPr lang="ja-JP" altLang="en-US" sz="900" b="0" i="0" u="none" strike="noStrike" baseline="0" dirty="0">
                <a:latin typeface="ShinMGoPr6N-Regular"/>
              </a:rPr>
              <a:t>合</a:t>
            </a:r>
            <a:r>
              <a:rPr lang="ja-JP" altLang="en-US" sz="900" b="0" i="0" u="none" strike="noStrike" baseline="0" dirty="0">
                <a:latin typeface="MaruAntiStd-Regular"/>
              </a:rPr>
              <a:t>い、</a:t>
            </a:r>
            <a:r>
              <a:rPr lang="ja-JP" altLang="en-US" sz="900" b="0" i="0" u="none" strike="noStrike" baseline="0" dirty="0">
                <a:latin typeface="ShinMGoPr6N-Regular"/>
              </a:rPr>
              <a:t>意見交換</a:t>
            </a:r>
            <a:r>
              <a:rPr lang="ja-JP" altLang="en-US" sz="900" b="0" i="0" u="none" strike="noStrike" baseline="0" dirty="0">
                <a:latin typeface="MaruAntiStd-Regular"/>
              </a:rPr>
              <a:t>してください。</a:t>
            </a:r>
            <a:endParaRPr kumimoji="1" lang="ja-JP" altLang="en-US" sz="900" dirty="0"/>
          </a:p>
        </p:txBody>
      </p:sp>
      <p:sp>
        <p:nvSpPr>
          <p:cNvPr id="10" name="テキスト ボックス 9">
            <a:extLst>
              <a:ext uri="{FF2B5EF4-FFF2-40B4-BE49-F238E27FC236}">
                <a16:creationId xmlns:a16="http://schemas.microsoft.com/office/drawing/2014/main" id="{138BADF9-EC7B-626E-DC75-444205A81AFB}"/>
              </a:ext>
            </a:extLst>
          </p:cNvPr>
          <p:cNvSpPr txBox="1"/>
          <p:nvPr/>
        </p:nvSpPr>
        <p:spPr>
          <a:xfrm>
            <a:off x="1367542" y="6490559"/>
            <a:ext cx="4122916" cy="230832"/>
          </a:xfrm>
          <a:prstGeom prst="rect">
            <a:avLst/>
          </a:prstGeom>
          <a:noFill/>
        </p:spPr>
        <p:txBody>
          <a:bodyPr wrap="square" rtlCol="0">
            <a:spAutoFit/>
          </a:bodyPr>
          <a:lstStyle/>
          <a:p>
            <a:pPr algn="ctr"/>
            <a:r>
              <a:rPr kumimoji="1" lang="ja-JP" altLang="en-US" sz="900" dirty="0"/>
              <a:t>状況：</a:t>
            </a:r>
            <a:r>
              <a:rPr lang="ja-JP" altLang="en-US" sz="900" b="0" i="0" u="none" strike="noStrike" baseline="0" dirty="0">
                <a:latin typeface="ShinMGoPr6N-Regular"/>
              </a:rPr>
              <a:t>階段付近</a:t>
            </a:r>
            <a:r>
              <a:rPr lang="ja-JP" altLang="en-US" sz="900" b="0" i="0" u="none" strike="noStrike" baseline="0" dirty="0">
                <a:latin typeface="MaruAntiStd-Regular"/>
              </a:rPr>
              <a:t>で、２</a:t>
            </a:r>
            <a:r>
              <a:rPr lang="ja-JP" altLang="en-US" sz="900" b="0" i="0" u="none" strike="noStrike" baseline="0" dirty="0">
                <a:latin typeface="ShinMGoPr6N-Regular"/>
              </a:rPr>
              <a:t>名</a:t>
            </a:r>
            <a:r>
              <a:rPr lang="ja-JP" altLang="en-US" sz="900" b="0" i="0" u="none" strike="noStrike" baseline="0" dirty="0">
                <a:latin typeface="MaruAntiStd-Regular"/>
              </a:rPr>
              <a:t>が</a:t>
            </a:r>
            <a:r>
              <a:rPr lang="ja-JP" altLang="en-US" sz="900" b="0" i="0" u="none" strike="noStrike" baseline="0" dirty="0">
                <a:latin typeface="ShinMGoPr6N-Regular"/>
              </a:rPr>
              <a:t>交差</a:t>
            </a:r>
            <a:r>
              <a:rPr lang="ja-JP" altLang="en-US" sz="900" b="0" i="0" u="none" strike="noStrike" baseline="0" dirty="0">
                <a:latin typeface="MaruAntiStd-Regular"/>
              </a:rPr>
              <a:t>しようとしている</a:t>
            </a:r>
            <a:endParaRPr kumimoji="1" lang="ja-JP" altLang="en-US" sz="900" dirty="0"/>
          </a:p>
        </p:txBody>
      </p:sp>
      <p:graphicFrame>
        <p:nvGraphicFramePr>
          <p:cNvPr id="5" name="表 4">
            <a:extLst>
              <a:ext uri="{FF2B5EF4-FFF2-40B4-BE49-F238E27FC236}">
                <a16:creationId xmlns:a16="http://schemas.microsoft.com/office/drawing/2014/main" id="{6000336C-6C4C-906B-2408-FA727CBE0236}"/>
              </a:ext>
            </a:extLst>
          </p:cNvPr>
          <p:cNvGraphicFramePr>
            <a:graphicFrameLocks noGrp="1"/>
          </p:cNvGraphicFramePr>
          <p:nvPr/>
        </p:nvGraphicFramePr>
        <p:xfrm>
          <a:off x="321589" y="6908798"/>
          <a:ext cx="6210105" cy="2563571"/>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349062715"/>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800002028"/>
                  </a:ext>
                </a:extLst>
              </a:tr>
            </a:tbl>
          </a:graphicData>
        </a:graphic>
      </p:graphicFrame>
      <p:pic>
        <p:nvPicPr>
          <p:cNvPr id="11" name="図 10">
            <a:extLst>
              <a:ext uri="{FF2B5EF4-FFF2-40B4-BE49-F238E27FC236}">
                <a16:creationId xmlns:a16="http://schemas.microsoft.com/office/drawing/2014/main" id="{4D069F9F-AA6E-0F61-AFF6-605083AE53C0}"/>
              </a:ext>
            </a:extLst>
          </p:cNvPr>
          <p:cNvPicPr>
            <a:picLocks noChangeAspect="1"/>
          </p:cNvPicPr>
          <p:nvPr/>
        </p:nvPicPr>
        <p:blipFill>
          <a:blip r:embed="rId2"/>
          <a:stretch>
            <a:fillRect/>
          </a:stretch>
        </p:blipFill>
        <p:spPr>
          <a:xfrm>
            <a:off x="329398" y="3028386"/>
            <a:ext cx="6188406" cy="3420000"/>
          </a:xfrm>
          <a:prstGeom prst="rect">
            <a:avLst/>
          </a:prstGeom>
        </p:spPr>
      </p:pic>
    </p:spTree>
    <p:extLst>
      <p:ext uri="{BB962C8B-B14F-4D97-AF65-F5344CB8AC3E}">
        <p14:creationId xmlns:p14="http://schemas.microsoft.com/office/powerpoint/2010/main" val="842743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4AF27D7-B907-E001-6997-6C6734518B68}"/>
              </a:ext>
            </a:extLst>
          </p:cNvPr>
          <p:cNvPicPr>
            <a:picLocks noChangeAspect="1"/>
          </p:cNvPicPr>
          <p:nvPr/>
        </p:nvPicPr>
        <p:blipFill>
          <a:blip r:embed="rId2"/>
          <a:stretch>
            <a:fillRect/>
          </a:stretch>
        </p:blipFill>
        <p:spPr>
          <a:xfrm>
            <a:off x="956912" y="1519620"/>
            <a:ext cx="948140" cy="902170"/>
          </a:xfrm>
          <a:prstGeom prst="rect">
            <a:avLst/>
          </a:prstGeom>
        </p:spPr>
      </p:pic>
      <p:sp>
        <p:nvSpPr>
          <p:cNvPr id="9" name="テキスト ボックス 8">
            <a:extLst>
              <a:ext uri="{FF2B5EF4-FFF2-40B4-BE49-F238E27FC236}">
                <a16:creationId xmlns:a16="http://schemas.microsoft.com/office/drawing/2014/main" id="{CE19870E-D1A7-49F8-B5F7-F3465100F3A1}"/>
              </a:ext>
            </a:extLst>
          </p:cNvPr>
          <p:cNvSpPr txBox="1"/>
          <p:nvPr/>
        </p:nvSpPr>
        <p:spPr>
          <a:xfrm>
            <a:off x="1905052" y="1840556"/>
            <a:ext cx="4626642" cy="500137"/>
          </a:xfrm>
          <a:prstGeom prst="rect">
            <a:avLst/>
          </a:prstGeom>
          <a:noFill/>
        </p:spPr>
        <p:txBody>
          <a:bodyPr wrap="square" rtlCol="0">
            <a:spAutoFit/>
          </a:bodyPr>
          <a:lstStyle/>
          <a:p>
            <a:r>
              <a:rPr kumimoji="1" lang="en-US" altLang="ja-JP" sz="1050" b="1" dirty="0"/>
              <a:t>CASE</a:t>
            </a:r>
            <a:r>
              <a:rPr kumimoji="1" lang="ja-JP" altLang="en-US" sz="1050" b="1" dirty="0"/>
              <a:t>⑨　</a:t>
            </a:r>
            <a:r>
              <a:rPr kumimoji="1" lang="en-US" altLang="ja-JP" sz="1050" b="1" dirty="0">
                <a:solidFill>
                  <a:srgbClr val="FF6600"/>
                </a:solidFill>
              </a:rPr>
              <a:t>【</a:t>
            </a:r>
            <a:r>
              <a:rPr kumimoji="1" lang="ja-JP" altLang="en-US" sz="1050" b="1" dirty="0">
                <a:solidFill>
                  <a:srgbClr val="FF6600"/>
                </a:solidFill>
              </a:rPr>
              <a:t>危険要因の例</a:t>
            </a:r>
            <a:r>
              <a:rPr kumimoji="1" lang="en-US" altLang="ja-JP" sz="1050" b="1" dirty="0">
                <a:solidFill>
                  <a:srgbClr val="FF6600"/>
                </a:solidFill>
              </a:rPr>
              <a:t>】</a:t>
            </a:r>
          </a:p>
          <a:p>
            <a:r>
              <a:rPr lang="ja-JP" altLang="en-US" sz="1600" b="1" i="0" u="none" strike="noStrike" baseline="0" dirty="0">
                <a:latin typeface="ShinMGoPro-Medium"/>
              </a:rPr>
              <a:t>階段歩行時</a:t>
            </a:r>
            <a:r>
              <a:rPr lang="ja-JP" altLang="en-US" sz="1600" b="1" i="0" u="none" strike="noStrike" baseline="0" dirty="0">
                <a:latin typeface="MaruAntiStd-Medium"/>
              </a:rPr>
              <a:t>に</a:t>
            </a:r>
            <a:r>
              <a:rPr lang="ja-JP" altLang="en-US" sz="1600" b="1" i="0" u="none" strike="noStrike" baseline="0" dirty="0">
                <a:latin typeface="ShinMGoPro-Medium"/>
              </a:rPr>
              <a:t>潜</a:t>
            </a:r>
            <a:r>
              <a:rPr lang="ja-JP" altLang="en-US" sz="1600" b="1" i="0" u="none" strike="noStrike" baseline="0" dirty="0">
                <a:latin typeface="MaruAntiStd-Medium"/>
              </a:rPr>
              <a:t>んでいる</a:t>
            </a:r>
            <a:endParaRPr kumimoji="1" lang="en-US" altLang="ja-JP" sz="700" b="1" dirty="0"/>
          </a:p>
        </p:txBody>
      </p:sp>
      <p:graphicFrame>
        <p:nvGraphicFramePr>
          <p:cNvPr id="7" name="表 6">
            <a:extLst>
              <a:ext uri="{FF2B5EF4-FFF2-40B4-BE49-F238E27FC236}">
                <a16:creationId xmlns:a16="http://schemas.microsoft.com/office/drawing/2014/main" id="{0B2888A5-BE71-CE68-0392-616F90F43C2E}"/>
              </a:ext>
            </a:extLst>
          </p:cNvPr>
          <p:cNvGraphicFramePr>
            <a:graphicFrameLocks noGrp="1"/>
          </p:cNvGraphicFramePr>
          <p:nvPr/>
        </p:nvGraphicFramePr>
        <p:xfrm>
          <a:off x="321589" y="6580554"/>
          <a:ext cx="6210105" cy="3090614"/>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コーヒーカップの中身に</a:t>
                      </a:r>
                      <a:r>
                        <a:rPr kumimoji="1" lang="ja-JP" altLang="en-US" sz="800" b="0" i="0" u="none" strike="noStrike" kern="1200" baseline="0">
                          <a:solidFill>
                            <a:schemeClr val="tx1"/>
                          </a:solidFill>
                          <a:latin typeface="+mn-lt"/>
                          <a:ea typeface="+mn-ea"/>
                          <a:cs typeface="+mn-cs"/>
                        </a:rPr>
                        <a:t>気を</a:t>
                      </a:r>
                      <a:endParaRPr kumimoji="1" lang="en-US" altLang="ja-JP" sz="800" b="0" i="0" u="none" strike="noStrike" kern="1200" baseline="0" dirty="0">
                        <a:solidFill>
                          <a:schemeClr val="tx1"/>
                        </a:solidFill>
                        <a:latin typeface="+mn-lt"/>
                        <a:ea typeface="+mn-ea"/>
                        <a:cs typeface="+mn-cs"/>
                      </a:endParaRPr>
                    </a:p>
                    <a:p>
                      <a:r>
                        <a:rPr kumimoji="1" lang="ja-JP" altLang="en-US" sz="800" b="0" i="0" u="none" strike="noStrike" kern="1200" baseline="0">
                          <a:solidFill>
                            <a:schemeClr val="tx1"/>
                          </a:solidFill>
                          <a:latin typeface="+mn-lt"/>
                          <a:ea typeface="+mn-ea"/>
                          <a:cs typeface="+mn-cs"/>
                        </a:rPr>
                        <a:t>取られながら</a:t>
                      </a:r>
                      <a:r>
                        <a:rPr kumimoji="1" lang="ja-JP" altLang="en-US" sz="800" b="0" i="0" u="none" strike="noStrike" kern="1200" baseline="0" dirty="0">
                          <a:solidFill>
                            <a:schemeClr val="tx1"/>
                          </a:solidFill>
                          <a:latin typeface="+mn-lt"/>
                          <a:ea typeface="+mn-ea"/>
                          <a:cs typeface="+mn-cs"/>
                        </a:rPr>
                        <a:t>階段を下りている</a:t>
                      </a:r>
                      <a:endParaRPr kumimoji="1" lang="ja-JP" altLang="en-US" sz="800" dirty="0"/>
                    </a:p>
                  </a:txBody>
                  <a:tcPr anchor="ctr"/>
                </a:tc>
                <a:tc rowSpan="3">
                  <a:txBody>
                    <a:bodyPr/>
                    <a:lstStyle/>
                    <a:p>
                      <a:r>
                        <a:rPr kumimoji="1" lang="ja-JP" altLang="en-US" sz="800" b="0" i="0" u="none" strike="noStrike" kern="1200" baseline="0" dirty="0">
                          <a:solidFill>
                            <a:schemeClr val="tx1"/>
                          </a:solidFill>
                          <a:latin typeface="+mn-lt"/>
                          <a:ea typeface="+mn-ea"/>
                          <a:cs typeface="+mn-cs"/>
                        </a:rPr>
                        <a:t>・階段のステップが確認</a:t>
                      </a:r>
                      <a:r>
                        <a:rPr kumimoji="1" lang="ja-JP" altLang="en-US" sz="800" b="0" i="0" u="none" strike="noStrike" kern="1200" baseline="0">
                          <a:solidFill>
                            <a:schemeClr val="tx1"/>
                          </a:solidFill>
                          <a:latin typeface="+mn-lt"/>
                          <a:ea typeface="+mn-ea"/>
                          <a:cs typeface="+mn-cs"/>
                        </a:rPr>
                        <a:t>できず、</a:t>
                      </a:r>
                      <a:endParaRPr kumimoji="1" lang="en-US" altLang="ja-JP" sz="800" b="0" i="0" u="none" strike="noStrike" kern="1200" baseline="0" dirty="0">
                        <a:solidFill>
                          <a:schemeClr val="tx1"/>
                        </a:solidFill>
                        <a:latin typeface="+mn-lt"/>
                        <a:ea typeface="+mn-ea"/>
                        <a:cs typeface="+mn-cs"/>
                      </a:endParaRPr>
                    </a:p>
                    <a:p>
                      <a:r>
                        <a:rPr kumimoji="1" lang="ja-JP" altLang="en-US" sz="800" b="0" i="0" u="none" strike="noStrike" kern="1200" baseline="0">
                          <a:solidFill>
                            <a:schemeClr val="tx1"/>
                          </a:solidFill>
                          <a:latin typeface="+mn-lt"/>
                          <a:ea typeface="+mn-ea"/>
                          <a:cs typeface="+mn-cs"/>
                        </a:rPr>
                        <a:t>　ステップを踏み外す</a:t>
                      </a:r>
                      <a:r>
                        <a:rPr kumimoji="1" lang="ja-JP" altLang="en-US" sz="800" b="0" i="0" u="none" strike="noStrike" kern="1200" baseline="0" dirty="0">
                          <a:solidFill>
                            <a:schemeClr val="tx1"/>
                          </a:solidFill>
                          <a:latin typeface="+mn-lt"/>
                          <a:ea typeface="+mn-ea"/>
                          <a:cs typeface="+mn-cs"/>
                        </a:rPr>
                        <a:t>と転げ落ちる</a:t>
                      </a:r>
                      <a:endParaRPr kumimoji="1" lang="en-US" altLang="ja-JP" sz="800" b="0" i="0" u="none" strike="noStrike" kern="1200" baseline="0" dirty="0">
                        <a:solidFill>
                          <a:schemeClr val="tx1"/>
                        </a:solidFill>
                        <a:latin typeface="+mn-lt"/>
                        <a:ea typeface="+mn-ea"/>
                        <a:cs typeface="+mn-cs"/>
                      </a:endParaRPr>
                    </a:p>
                    <a:p>
                      <a:endParaRPr kumimoji="1" lang="ja-JP" altLang="en-US" sz="800" b="0" i="0" u="none" strike="noStrike" kern="1200" baseline="0" dirty="0">
                        <a:solidFill>
                          <a:schemeClr val="tx1"/>
                        </a:solidFill>
                        <a:latin typeface="+mn-lt"/>
                        <a:ea typeface="+mn-ea"/>
                        <a:cs typeface="+mn-cs"/>
                      </a:endParaRPr>
                    </a:p>
                    <a:p>
                      <a:r>
                        <a:rPr kumimoji="1" lang="ja-JP" altLang="en-US" sz="800" b="0" i="0" u="none" strike="noStrike" kern="1200" baseline="0" dirty="0">
                          <a:solidFill>
                            <a:schemeClr val="tx1"/>
                          </a:solidFill>
                          <a:latin typeface="+mn-lt"/>
                          <a:ea typeface="+mn-ea"/>
                          <a:cs typeface="+mn-cs"/>
                        </a:rPr>
                        <a:t>・手がふさがっており、また、サンダル履き　　　　</a:t>
                      </a:r>
                      <a:endParaRPr kumimoji="1" lang="en-US" altLang="ja-JP" sz="800" b="0" i="0" u="none" strike="noStrike" kern="1200" baseline="0" dirty="0">
                        <a:solidFill>
                          <a:schemeClr val="tx1"/>
                        </a:solidFill>
                        <a:latin typeface="+mn-lt"/>
                        <a:ea typeface="+mn-ea"/>
                        <a:cs typeface="+mn-cs"/>
                      </a:endParaRPr>
                    </a:p>
                    <a:p>
                      <a:r>
                        <a:rPr kumimoji="1" lang="ja-JP" altLang="en-US" sz="800" b="0" i="0" u="none" strike="noStrike" kern="1200" baseline="0" dirty="0">
                          <a:solidFill>
                            <a:schemeClr val="tx1"/>
                          </a:solidFill>
                          <a:latin typeface="+mn-lt"/>
                          <a:ea typeface="+mn-ea"/>
                          <a:cs typeface="+mn-cs"/>
                        </a:rPr>
                        <a:t>　のため、階段を踏み外した際に転げ落ちる</a:t>
                      </a:r>
                      <a:endParaRPr kumimoji="1" lang="en-US" altLang="ja-JP" sz="800" b="0" i="0" u="none" strike="noStrike" kern="1200" baseline="0" dirty="0">
                        <a:solidFill>
                          <a:schemeClr val="tx1"/>
                        </a:solidFill>
                        <a:latin typeface="+mn-lt"/>
                        <a:ea typeface="+mn-ea"/>
                        <a:cs typeface="+mn-cs"/>
                      </a:endParaRPr>
                    </a:p>
                    <a:p>
                      <a:endParaRPr kumimoji="1" lang="ja-JP" altLang="en-US" sz="800" b="0" i="0" u="none" strike="noStrike" kern="1200" baseline="0" dirty="0">
                        <a:solidFill>
                          <a:schemeClr val="tx1"/>
                        </a:solidFill>
                        <a:latin typeface="+mn-lt"/>
                        <a:ea typeface="+mn-ea"/>
                        <a:cs typeface="+mn-cs"/>
                      </a:endParaRPr>
                    </a:p>
                    <a:p>
                      <a:r>
                        <a:rPr kumimoji="1" lang="ja-JP" altLang="en-US" sz="800" b="0" i="0" u="none" strike="noStrike" kern="1200" baseline="0" dirty="0">
                          <a:solidFill>
                            <a:schemeClr val="tx1"/>
                          </a:solidFill>
                          <a:latin typeface="+mn-lt"/>
                          <a:ea typeface="+mn-ea"/>
                          <a:cs typeface="+mn-cs"/>
                        </a:rPr>
                        <a:t>・サンダルのつま先が出ていて</a:t>
                      </a:r>
                      <a:r>
                        <a:rPr kumimoji="1" lang="ja-JP" altLang="en-US" sz="800" b="0" i="0" u="none" strike="noStrike" kern="1200" baseline="0">
                          <a:solidFill>
                            <a:schemeClr val="tx1"/>
                          </a:solidFill>
                          <a:latin typeface="+mn-lt"/>
                          <a:ea typeface="+mn-ea"/>
                          <a:cs typeface="+mn-cs"/>
                        </a:rPr>
                        <a:t>怪我の</a:t>
                      </a:r>
                      <a:endParaRPr kumimoji="1" lang="en-US" altLang="ja-JP" sz="800" b="0" i="0" u="none" strike="noStrike" kern="1200" baseline="0" dirty="0">
                        <a:solidFill>
                          <a:schemeClr val="tx1"/>
                        </a:solidFill>
                        <a:latin typeface="+mn-lt"/>
                        <a:ea typeface="+mn-ea"/>
                        <a:cs typeface="+mn-cs"/>
                      </a:endParaRPr>
                    </a:p>
                    <a:p>
                      <a:r>
                        <a:rPr kumimoji="1" lang="ja-JP" altLang="en-US" sz="800" b="0" i="0" u="none" strike="noStrike" kern="1200" baseline="0">
                          <a:solidFill>
                            <a:schemeClr val="tx1"/>
                          </a:solidFill>
                          <a:latin typeface="+mn-lt"/>
                          <a:ea typeface="+mn-ea"/>
                          <a:cs typeface="+mn-cs"/>
                        </a:rPr>
                        <a:t>　恐れが</a:t>
                      </a:r>
                      <a:r>
                        <a:rPr kumimoji="1" lang="ja-JP" altLang="en-US" sz="800" b="0" i="0" u="none" strike="noStrike" kern="1200" baseline="0" dirty="0">
                          <a:solidFill>
                            <a:schemeClr val="tx1"/>
                          </a:solidFill>
                          <a:latin typeface="+mn-lt"/>
                          <a:ea typeface="+mn-ea"/>
                          <a:cs typeface="+mn-cs"/>
                        </a:rPr>
                        <a:t>ある</a:t>
                      </a:r>
                      <a:endParaRPr kumimoji="1" lang="en-US" altLang="ja-JP" sz="800" b="0" i="0" u="none" strike="noStrike" kern="1200" baseline="0" dirty="0">
                        <a:solidFill>
                          <a:schemeClr val="tx1"/>
                        </a:solidFill>
                        <a:latin typeface="+mn-lt"/>
                        <a:ea typeface="+mn-ea"/>
                        <a:cs typeface="+mn-cs"/>
                      </a:endParaRPr>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両手が塞がり手摺りが持てない</a:t>
                      </a:r>
                      <a:endParaRPr kumimoji="1" lang="ja-JP" altLang="en-US" sz="800" dirty="0"/>
                    </a:p>
                  </a:txBody>
                  <a:tcPr anchor="ctr"/>
                </a:tc>
                <a:tc vMerge="1">
                  <a:txBody>
                    <a:bodyPr/>
                    <a:lstStyle/>
                    <a:p>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a:solidFill>
                            <a:schemeClr val="tx1"/>
                          </a:solidFill>
                          <a:latin typeface="+mn-lt"/>
                          <a:ea typeface="+mn-ea"/>
                          <a:cs typeface="+mn-cs"/>
                        </a:rPr>
                        <a:t>サンダル履き</a:t>
                      </a:r>
                      <a:endParaRPr kumimoji="1" lang="en-US" altLang="ja-JP" sz="800" b="0" i="0" u="none" strike="noStrike" kern="1200" baseline="0" dirty="0">
                        <a:solidFill>
                          <a:schemeClr val="tx1"/>
                        </a:solidFill>
                        <a:latin typeface="+mn-lt"/>
                        <a:ea typeface="+mn-ea"/>
                        <a:cs typeface="+mn-cs"/>
                      </a:endParaRPr>
                    </a:p>
                    <a:p>
                      <a:r>
                        <a:rPr kumimoji="1" lang="ja-JP" altLang="en-US" sz="800" b="0" i="0" u="none" strike="noStrike" kern="1200" baseline="0">
                          <a:solidFill>
                            <a:schemeClr val="tx1"/>
                          </a:solidFill>
                          <a:latin typeface="+mn-lt"/>
                          <a:ea typeface="+mn-ea"/>
                          <a:cs typeface="+mn-cs"/>
                        </a:rPr>
                        <a:t>（</a:t>
                      </a:r>
                      <a:r>
                        <a:rPr kumimoji="1" lang="ja-JP" altLang="en-US" sz="800" b="0" i="0" u="none" strike="noStrike" kern="1200" baseline="0" dirty="0">
                          <a:solidFill>
                            <a:schemeClr val="tx1"/>
                          </a:solidFill>
                          <a:latin typeface="+mn-lt"/>
                          <a:ea typeface="+mn-ea"/>
                          <a:cs typeface="+mn-cs"/>
                        </a:rPr>
                        <a:t>つま先</a:t>
                      </a:r>
                      <a:r>
                        <a:rPr kumimoji="1" lang="ja-JP" altLang="en-US" sz="800" b="0" i="0" u="none" strike="noStrike" kern="1200" baseline="0">
                          <a:solidFill>
                            <a:schemeClr val="tx1"/>
                          </a:solidFill>
                          <a:latin typeface="+mn-lt"/>
                          <a:ea typeface="+mn-ea"/>
                          <a:cs typeface="+mn-cs"/>
                        </a:rPr>
                        <a:t>が出ている</a:t>
                      </a:r>
                      <a:r>
                        <a:rPr kumimoji="1" lang="ja-JP" altLang="en-US" sz="800" b="0" i="0" u="none" strike="noStrike" kern="1200" baseline="0" dirty="0">
                          <a:solidFill>
                            <a:schemeClr val="tx1"/>
                          </a:solidFill>
                          <a:latin typeface="+mn-lt"/>
                          <a:ea typeface="+mn-ea"/>
                          <a:cs typeface="+mn-cs"/>
                        </a:rPr>
                        <a:t>）</a:t>
                      </a:r>
                      <a:endParaRPr kumimoji="1" lang="ja-JP" altLang="en-US" sz="800" dirty="0"/>
                    </a:p>
                  </a:txBody>
                  <a:tcPr anchor="ctr"/>
                </a:tc>
                <a:tc vMerge="1">
                  <a:txBody>
                    <a:bodyPr/>
                    <a:lstStyle/>
                    <a:p>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014843482"/>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急いでおり小走りしている</a:t>
                      </a:r>
                      <a:endParaRPr kumimoji="1" lang="ja-JP" altLang="en-US" sz="800" dirty="0"/>
                    </a:p>
                  </a:txBody>
                  <a:tcPr anchor="ctr"/>
                </a:tc>
                <a:tc rowSpan="2">
                  <a:txBody>
                    <a:bodyPr/>
                    <a:lstStyle/>
                    <a:p>
                      <a:r>
                        <a:rPr kumimoji="1" lang="ja-JP" altLang="en-US" sz="800" b="0" i="0" u="none" strike="noStrike" kern="1200" baseline="0" dirty="0">
                          <a:solidFill>
                            <a:schemeClr val="tx1"/>
                          </a:solidFill>
                          <a:latin typeface="+mn-lt"/>
                          <a:ea typeface="+mn-ea"/>
                          <a:cs typeface="+mn-cs"/>
                        </a:rPr>
                        <a:t>・階段を下りてくる女性とぶつかりやすく、</a:t>
                      </a:r>
                    </a:p>
                    <a:p>
                      <a:r>
                        <a:rPr kumimoji="1" lang="ja-JP" altLang="en-US" sz="800" b="0" i="0" u="none" strike="noStrike" kern="1200" baseline="0" dirty="0">
                          <a:solidFill>
                            <a:schemeClr val="tx1"/>
                          </a:solidFill>
                          <a:latin typeface="+mn-lt"/>
                          <a:ea typeface="+mn-ea"/>
                          <a:cs typeface="+mn-cs"/>
                        </a:rPr>
                        <a:t>　互いに接触転倒の恐れがある</a:t>
                      </a: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372604023"/>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時計を気にして、進行方向が見</a:t>
                      </a:r>
                    </a:p>
                    <a:p>
                      <a:r>
                        <a:rPr kumimoji="1" lang="ja-JP" altLang="en-US" sz="800" b="0" i="0" u="none" strike="noStrike" kern="1200" baseline="0" dirty="0">
                          <a:solidFill>
                            <a:schemeClr val="tx1"/>
                          </a:solidFill>
                          <a:latin typeface="+mn-lt"/>
                          <a:ea typeface="+mn-ea"/>
                          <a:cs typeface="+mn-cs"/>
                        </a:rPr>
                        <a:t>えていない</a:t>
                      </a:r>
                      <a:endParaRPr kumimoji="1" lang="ja-JP" altLang="en-US" sz="800" dirty="0"/>
                    </a:p>
                  </a:txBody>
                  <a:tcPr anchor="ctr"/>
                </a:tc>
                <a:tc vMerge="1">
                  <a:txBody>
                    <a:bodyPr/>
                    <a:lstStyle/>
                    <a:p>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486733843"/>
                  </a:ext>
                </a:extLst>
              </a:tr>
            </a:tbl>
          </a:graphicData>
        </a:graphic>
      </p:graphicFrame>
      <p:grpSp>
        <p:nvGrpSpPr>
          <p:cNvPr id="10" name="グループ化 9">
            <a:extLst>
              <a:ext uri="{FF2B5EF4-FFF2-40B4-BE49-F238E27FC236}">
                <a16:creationId xmlns:a16="http://schemas.microsoft.com/office/drawing/2014/main" id="{019AF74B-9E57-95ED-CC48-10588BBEC27F}"/>
              </a:ext>
            </a:extLst>
          </p:cNvPr>
          <p:cNvGrpSpPr/>
          <p:nvPr/>
        </p:nvGrpSpPr>
        <p:grpSpPr>
          <a:xfrm>
            <a:off x="421916" y="7031654"/>
            <a:ext cx="346829" cy="330013"/>
            <a:chOff x="458230" y="7496278"/>
            <a:chExt cx="346829" cy="330013"/>
          </a:xfrm>
        </p:grpSpPr>
        <p:pic>
          <p:nvPicPr>
            <p:cNvPr id="12" name="図 11" descr="アイコン&#10;&#10;自動的に生成された説明">
              <a:extLst>
                <a:ext uri="{FF2B5EF4-FFF2-40B4-BE49-F238E27FC236}">
                  <a16:creationId xmlns:a16="http://schemas.microsoft.com/office/drawing/2014/main" id="{2FBBFFF1-9EE3-2B8C-EFD8-486FA26FE26B}"/>
                </a:ext>
              </a:extLst>
            </p:cNvPr>
            <p:cNvPicPr>
              <a:picLocks noChangeAspect="1"/>
            </p:cNvPicPr>
            <p:nvPr/>
          </p:nvPicPr>
          <p:blipFill>
            <a:blip r:embed="rId3"/>
            <a:stretch>
              <a:fillRect/>
            </a:stretch>
          </p:blipFill>
          <p:spPr>
            <a:xfrm>
              <a:off x="458230" y="7496278"/>
              <a:ext cx="346829" cy="330013"/>
            </a:xfrm>
            <a:prstGeom prst="rect">
              <a:avLst/>
            </a:prstGeom>
          </p:spPr>
        </p:pic>
        <p:sp>
          <p:nvSpPr>
            <p:cNvPr id="22" name="テキスト ボックス 21">
              <a:extLst>
                <a:ext uri="{FF2B5EF4-FFF2-40B4-BE49-F238E27FC236}">
                  <a16:creationId xmlns:a16="http://schemas.microsoft.com/office/drawing/2014/main" id="{B8D4D2F5-7725-D3D4-925D-0DED9A701DB4}"/>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23" name="グループ化 22">
            <a:extLst>
              <a:ext uri="{FF2B5EF4-FFF2-40B4-BE49-F238E27FC236}">
                <a16:creationId xmlns:a16="http://schemas.microsoft.com/office/drawing/2014/main" id="{88D3600C-F1BE-FDFA-09DB-4379E42AD593}"/>
              </a:ext>
            </a:extLst>
          </p:cNvPr>
          <p:cNvGrpSpPr/>
          <p:nvPr/>
        </p:nvGrpSpPr>
        <p:grpSpPr>
          <a:xfrm>
            <a:off x="426454" y="7562678"/>
            <a:ext cx="346829" cy="330013"/>
            <a:chOff x="458230" y="7496278"/>
            <a:chExt cx="346829" cy="330013"/>
          </a:xfrm>
        </p:grpSpPr>
        <p:pic>
          <p:nvPicPr>
            <p:cNvPr id="24" name="図 23" descr="アイコン&#10;&#10;自動的に生成された説明">
              <a:extLst>
                <a:ext uri="{FF2B5EF4-FFF2-40B4-BE49-F238E27FC236}">
                  <a16:creationId xmlns:a16="http://schemas.microsoft.com/office/drawing/2014/main" id="{1A59DCDA-888B-727D-6761-D307B3C2BFD6}"/>
                </a:ext>
              </a:extLst>
            </p:cNvPr>
            <p:cNvPicPr>
              <a:picLocks noChangeAspect="1"/>
            </p:cNvPicPr>
            <p:nvPr/>
          </p:nvPicPr>
          <p:blipFill>
            <a:blip r:embed="rId3"/>
            <a:stretch>
              <a:fillRect/>
            </a:stretch>
          </p:blipFill>
          <p:spPr>
            <a:xfrm>
              <a:off x="458230" y="7496278"/>
              <a:ext cx="346829" cy="330013"/>
            </a:xfrm>
            <a:prstGeom prst="rect">
              <a:avLst/>
            </a:prstGeom>
          </p:spPr>
        </p:pic>
        <p:sp>
          <p:nvSpPr>
            <p:cNvPr id="25" name="テキスト ボックス 24">
              <a:extLst>
                <a:ext uri="{FF2B5EF4-FFF2-40B4-BE49-F238E27FC236}">
                  <a16:creationId xmlns:a16="http://schemas.microsoft.com/office/drawing/2014/main" id="{554EFE8B-30A5-EFAE-7CA0-BA02BB1F508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pic>
        <p:nvPicPr>
          <p:cNvPr id="13" name="図 12">
            <a:extLst>
              <a:ext uri="{FF2B5EF4-FFF2-40B4-BE49-F238E27FC236}">
                <a16:creationId xmlns:a16="http://schemas.microsoft.com/office/drawing/2014/main" id="{C2C0E184-FCB1-33FA-B708-B69C4D7234F6}"/>
              </a:ext>
            </a:extLst>
          </p:cNvPr>
          <p:cNvPicPr>
            <a:picLocks noChangeAspect="1"/>
          </p:cNvPicPr>
          <p:nvPr/>
        </p:nvPicPr>
        <p:blipFill>
          <a:blip r:embed="rId4"/>
          <a:stretch>
            <a:fillRect/>
          </a:stretch>
        </p:blipFill>
        <p:spPr>
          <a:xfrm>
            <a:off x="321583" y="2570630"/>
            <a:ext cx="6188406" cy="3420000"/>
          </a:xfrm>
          <a:prstGeom prst="rect">
            <a:avLst/>
          </a:prstGeom>
        </p:spPr>
      </p:pic>
      <p:grpSp>
        <p:nvGrpSpPr>
          <p:cNvPr id="14" name="グループ化 13">
            <a:extLst>
              <a:ext uri="{FF2B5EF4-FFF2-40B4-BE49-F238E27FC236}">
                <a16:creationId xmlns:a16="http://schemas.microsoft.com/office/drawing/2014/main" id="{014E7CA9-20E9-A8C1-DE14-862419209072}"/>
              </a:ext>
            </a:extLst>
          </p:cNvPr>
          <p:cNvGrpSpPr/>
          <p:nvPr/>
        </p:nvGrpSpPr>
        <p:grpSpPr>
          <a:xfrm>
            <a:off x="421916" y="8126536"/>
            <a:ext cx="346829" cy="330013"/>
            <a:chOff x="458230" y="7496278"/>
            <a:chExt cx="346829" cy="330013"/>
          </a:xfrm>
        </p:grpSpPr>
        <p:pic>
          <p:nvPicPr>
            <p:cNvPr id="15" name="図 14" descr="アイコン&#10;&#10;自動的に生成された説明">
              <a:extLst>
                <a:ext uri="{FF2B5EF4-FFF2-40B4-BE49-F238E27FC236}">
                  <a16:creationId xmlns:a16="http://schemas.microsoft.com/office/drawing/2014/main" id="{FFE20754-5D62-0BF7-793C-D59985C5F9DF}"/>
                </a:ext>
              </a:extLst>
            </p:cNvPr>
            <p:cNvPicPr>
              <a:picLocks noChangeAspect="1"/>
            </p:cNvPicPr>
            <p:nvPr/>
          </p:nvPicPr>
          <p:blipFill>
            <a:blip r:embed="rId3"/>
            <a:stretch>
              <a:fillRect/>
            </a:stretch>
          </p:blipFill>
          <p:spPr>
            <a:xfrm>
              <a:off x="458230" y="7496278"/>
              <a:ext cx="346829" cy="330013"/>
            </a:xfrm>
            <a:prstGeom prst="rect">
              <a:avLst/>
            </a:prstGeom>
          </p:spPr>
        </p:pic>
        <p:sp>
          <p:nvSpPr>
            <p:cNvPr id="16" name="テキスト ボックス 15">
              <a:extLst>
                <a:ext uri="{FF2B5EF4-FFF2-40B4-BE49-F238E27FC236}">
                  <a16:creationId xmlns:a16="http://schemas.microsoft.com/office/drawing/2014/main" id="{145FB489-0EB3-5615-85DA-31A9A2BC9435}"/>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3</a:t>
              </a:r>
              <a:endParaRPr kumimoji="1" lang="ja-JP" altLang="en-US" sz="1050" dirty="0"/>
            </a:p>
          </p:txBody>
        </p:sp>
      </p:grpSp>
      <p:grpSp>
        <p:nvGrpSpPr>
          <p:cNvPr id="21" name="グループ化 20">
            <a:extLst>
              <a:ext uri="{FF2B5EF4-FFF2-40B4-BE49-F238E27FC236}">
                <a16:creationId xmlns:a16="http://schemas.microsoft.com/office/drawing/2014/main" id="{B4BE8326-7F6B-028C-F78D-D88A4DE64FEA}"/>
              </a:ext>
            </a:extLst>
          </p:cNvPr>
          <p:cNvGrpSpPr/>
          <p:nvPr/>
        </p:nvGrpSpPr>
        <p:grpSpPr>
          <a:xfrm>
            <a:off x="421915" y="8690394"/>
            <a:ext cx="346829" cy="330013"/>
            <a:chOff x="458230" y="7496278"/>
            <a:chExt cx="346829" cy="330013"/>
          </a:xfrm>
        </p:grpSpPr>
        <p:pic>
          <p:nvPicPr>
            <p:cNvPr id="29" name="図 28" descr="アイコン&#10;&#10;自動的に生成された説明">
              <a:extLst>
                <a:ext uri="{FF2B5EF4-FFF2-40B4-BE49-F238E27FC236}">
                  <a16:creationId xmlns:a16="http://schemas.microsoft.com/office/drawing/2014/main" id="{B8A13AED-FE66-846F-8811-AC321B8E3D70}"/>
                </a:ext>
              </a:extLst>
            </p:cNvPr>
            <p:cNvPicPr>
              <a:picLocks noChangeAspect="1"/>
            </p:cNvPicPr>
            <p:nvPr/>
          </p:nvPicPr>
          <p:blipFill>
            <a:blip r:embed="rId3"/>
            <a:stretch>
              <a:fillRect/>
            </a:stretch>
          </p:blipFill>
          <p:spPr>
            <a:xfrm>
              <a:off x="458230" y="7496278"/>
              <a:ext cx="346829" cy="330013"/>
            </a:xfrm>
            <a:prstGeom prst="rect">
              <a:avLst/>
            </a:prstGeom>
          </p:spPr>
        </p:pic>
        <p:sp>
          <p:nvSpPr>
            <p:cNvPr id="30" name="テキスト ボックス 29">
              <a:extLst>
                <a:ext uri="{FF2B5EF4-FFF2-40B4-BE49-F238E27FC236}">
                  <a16:creationId xmlns:a16="http://schemas.microsoft.com/office/drawing/2014/main" id="{ACE9C0E0-A573-F2A3-2B0D-96BC6860E51B}"/>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4</a:t>
              </a:r>
              <a:endParaRPr kumimoji="1" lang="ja-JP" altLang="en-US" sz="1050" dirty="0"/>
            </a:p>
          </p:txBody>
        </p:sp>
      </p:grpSp>
      <p:grpSp>
        <p:nvGrpSpPr>
          <p:cNvPr id="31" name="グループ化 30">
            <a:extLst>
              <a:ext uri="{FF2B5EF4-FFF2-40B4-BE49-F238E27FC236}">
                <a16:creationId xmlns:a16="http://schemas.microsoft.com/office/drawing/2014/main" id="{51239911-C430-4191-5C22-4FAE08A864AC}"/>
              </a:ext>
            </a:extLst>
          </p:cNvPr>
          <p:cNvGrpSpPr/>
          <p:nvPr/>
        </p:nvGrpSpPr>
        <p:grpSpPr>
          <a:xfrm>
            <a:off x="427574" y="9240922"/>
            <a:ext cx="346829" cy="330013"/>
            <a:chOff x="458230" y="7496278"/>
            <a:chExt cx="346829" cy="330013"/>
          </a:xfrm>
        </p:grpSpPr>
        <p:pic>
          <p:nvPicPr>
            <p:cNvPr id="32" name="図 31" descr="アイコン&#10;&#10;自動的に生成された説明">
              <a:extLst>
                <a:ext uri="{FF2B5EF4-FFF2-40B4-BE49-F238E27FC236}">
                  <a16:creationId xmlns:a16="http://schemas.microsoft.com/office/drawing/2014/main" id="{35E73018-165B-0242-731E-D2B6E10F478A}"/>
                </a:ext>
              </a:extLst>
            </p:cNvPr>
            <p:cNvPicPr>
              <a:picLocks noChangeAspect="1"/>
            </p:cNvPicPr>
            <p:nvPr/>
          </p:nvPicPr>
          <p:blipFill>
            <a:blip r:embed="rId3"/>
            <a:stretch>
              <a:fillRect/>
            </a:stretch>
          </p:blipFill>
          <p:spPr>
            <a:xfrm>
              <a:off x="458230" y="7496278"/>
              <a:ext cx="346829" cy="330013"/>
            </a:xfrm>
            <a:prstGeom prst="rect">
              <a:avLst/>
            </a:prstGeom>
          </p:spPr>
        </p:pic>
        <p:sp>
          <p:nvSpPr>
            <p:cNvPr id="33" name="テキスト ボックス 32">
              <a:extLst>
                <a:ext uri="{FF2B5EF4-FFF2-40B4-BE49-F238E27FC236}">
                  <a16:creationId xmlns:a16="http://schemas.microsoft.com/office/drawing/2014/main" id="{D8B4F890-3699-3C23-8C37-F6F8CF2FEACF}"/>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5</a:t>
              </a:r>
              <a:endParaRPr kumimoji="1" lang="ja-JP" altLang="en-US" sz="1050" dirty="0"/>
            </a:p>
          </p:txBody>
        </p:sp>
      </p:grpSp>
      <p:sp>
        <p:nvSpPr>
          <p:cNvPr id="5" name="テキスト ボックス 4">
            <a:extLst>
              <a:ext uri="{FF2B5EF4-FFF2-40B4-BE49-F238E27FC236}">
                <a16:creationId xmlns:a16="http://schemas.microsoft.com/office/drawing/2014/main" id="{293276A7-B501-8234-8BF4-B3656EE2D57D}"/>
              </a:ext>
            </a:extLst>
          </p:cNvPr>
          <p:cNvSpPr txBox="1"/>
          <p:nvPr/>
        </p:nvSpPr>
        <p:spPr>
          <a:xfrm>
            <a:off x="1496447" y="533791"/>
            <a:ext cx="3867011" cy="400110"/>
          </a:xfrm>
          <a:prstGeom prst="rect">
            <a:avLst/>
          </a:prstGeom>
          <a:noFill/>
        </p:spPr>
        <p:txBody>
          <a:bodyPr wrap="square" rtlCol="0">
            <a:spAutoFit/>
          </a:bodyPr>
          <a:lstStyle/>
          <a:p>
            <a:pPr algn="ctr"/>
            <a:r>
              <a:rPr kumimoji="1" lang="en-US" altLang="ja-JP" sz="2000" b="1" dirty="0">
                <a:solidFill>
                  <a:schemeClr val="bg1"/>
                </a:solidFill>
              </a:rPr>
              <a:t>KYT</a:t>
            </a:r>
            <a:r>
              <a:rPr kumimoji="1" lang="ja-JP" altLang="en-US" sz="2000" b="1" dirty="0">
                <a:solidFill>
                  <a:schemeClr val="bg1"/>
                </a:solidFill>
              </a:rPr>
              <a:t>シート</a:t>
            </a:r>
            <a:r>
              <a:rPr kumimoji="1" lang="en-US" altLang="ja-JP" sz="2000" b="1" dirty="0">
                <a:solidFill>
                  <a:schemeClr val="bg1"/>
                </a:solidFill>
              </a:rPr>
              <a:t> 〜</a:t>
            </a:r>
            <a:r>
              <a:rPr kumimoji="1" lang="ja-JP" altLang="en-US" sz="2000" b="1" dirty="0">
                <a:solidFill>
                  <a:schemeClr val="bg1"/>
                </a:solidFill>
              </a:rPr>
              <a:t>歩行災害編</a:t>
            </a:r>
            <a:r>
              <a:rPr kumimoji="1" lang="en-US" altLang="ja-JP" sz="2000" b="1" dirty="0">
                <a:solidFill>
                  <a:schemeClr val="bg1"/>
                </a:solidFill>
              </a:rPr>
              <a:t>〜</a:t>
            </a:r>
            <a:endParaRPr kumimoji="1" lang="ja-JP" altLang="en-US" sz="2000" b="1" dirty="0">
              <a:solidFill>
                <a:schemeClr val="bg1"/>
              </a:solidFill>
            </a:endParaRPr>
          </a:p>
        </p:txBody>
      </p:sp>
    </p:spTree>
    <p:extLst>
      <p:ext uri="{BB962C8B-B14F-4D97-AF65-F5344CB8AC3E}">
        <p14:creationId xmlns:p14="http://schemas.microsoft.com/office/powerpoint/2010/main" val="1469702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5F6482F-AED3-CCEE-82CD-E064E137E6FA}"/>
              </a:ext>
            </a:extLst>
          </p:cNvPr>
          <p:cNvSpPr txBox="1"/>
          <p:nvPr/>
        </p:nvSpPr>
        <p:spPr>
          <a:xfrm>
            <a:off x="1495494" y="574804"/>
            <a:ext cx="3867011" cy="400110"/>
          </a:xfrm>
          <a:prstGeom prst="rect">
            <a:avLst/>
          </a:prstGeom>
          <a:noFill/>
        </p:spPr>
        <p:txBody>
          <a:bodyPr wrap="square" rtlCol="0">
            <a:spAutoFit/>
          </a:bodyPr>
          <a:lstStyle/>
          <a:p>
            <a:pPr algn="ctr"/>
            <a:r>
              <a:rPr kumimoji="1" lang="en-US" altLang="ja-JP" sz="2000" b="1" dirty="0">
                <a:solidFill>
                  <a:schemeClr val="bg1"/>
                </a:solidFill>
                <a:latin typeface="+mn-ea"/>
              </a:rPr>
              <a:t>KYT</a:t>
            </a:r>
            <a:r>
              <a:rPr kumimoji="1" lang="ja-JP" altLang="en-US" sz="2000" b="1" dirty="0">
                <a:solidFill>
                  <a:schemeClr val="bg1"/>
                </a:solidFill>
                <a:latin typeface="+mn-ea"/>
              </a:rPr>
              <a:t>シート</a:t>
            </a:r>
            <a:r>
              <a:rPr kumimoji="1" lang="en-US" altLang="ja-JP" sz="2000" b="1" dirty="0">
                <a:solidFill>
                  <a:schemeClr val="bg1"/>
                </a:solidFill>
                <a:latin typeface="+mn-ea"/>
              </a:rPr>
              <a:t> 〜</a:t>
            </a:r>
            <a:r>
              <a:rPr kumimoji="1" lang="ja-JP" altLang="en-US" sz="2000" b="1" dirty="0">
                <a:solidFill>
                  <a:schemeClr val="bg1"/>
                </a:solidFill>
                <a:latin typeface="+mn-ea"/>
              </a:rPr>
              <a:t>歩行転倒災害編</a:t>
            </a:r>
            <a:r>
              <a:rPr kumimoji="1" lang="en-US" altLang="ja-JP" sz="2000" b="1" dirty="0">
                <a:solidFill>
                  <a:schemeClr val="bg1"/>
                </a:solidFill>
                <a:latin typeface="+mn-ea"/>
              </a:rPr>
              <a:t>〜</a:t>
            </a:r>
            <a:endParaRPr kumimoji="1" lang="ja-JP" altLang="en-US" sz="2000" b="1" dirty="0">
              <a:solidFill>
                <a:schemeClr val="bg1"/>
              </a:solidFill>
              <a:latin typeface="+mn-ea"/>
            </a:endParaRPr>
          </a:p>
        </p:txBody>
      </p:sp>
      <p:sp>
        <p:nvSpPr>
          <p:cNvPr id="2" name="テキスト ボックス 1">
            <a:extLst>
              <a:ext uri="{FF2B5EF4-FFF2-40B4-BE49-F238E27FC236}">
                <a16:creationId xmlns:a16="http://schemas.microsoft.com/office/drawing/2014/main" id="{5B3C587B-977B-DF7A-5182-88737AC38DFC}"/>
              </a:ext>
            </a:extLst>
          </p:cNvPr>
          <p:cNvSpPr txBox="1"/>
          <p:nvPr/>
        </p:nvSpPr>
        <p:spPr>
          <a:xfrm>
            <a:off x="831273" y="1601373"/>
            <a:ext cx="4239490" cy="338554"/>
          </a:xfrm>
          <a:prstGeom prst="rect">
            <a:avLst/>
          </a:prstGeom>
          <a:noFill/>
        </p:spPr>
        <p:txBody>
          <a:bodyPr wrap="square" rtlCol="0">
            <a:spAutoFit/>
          </a:bodyPr>
          <a:lstStyle/>
          <a:p>
            <a:r>
              <a:rPr kumimoji="1" lang="en-US" altLang="ja-JP" sz="1050" b="1" dirty="0"/>
              <a:t>CASE</a:t>
            </a:r>
            <a:r>
              <a:rPr kumimoji="1" lang="ja-JP" altLang="en-US" sz="1050" b="1" dirty="0"/>
              <a:t>⑩　</a:t>
            </a:r>
            <a:r>
              <a:rPr lang="ja-JP" altLang="en-US" sz="1600" b="1" i="0" u="none" strike="noStrike" baseline="0" dirty="0">
                <a:latin typeface="ShinMGoPro-Medium"/>
              </a:rPr>
              <a:t>検査</a:t>
            </a:r>
            <a:r>
              <a:rPr lang="ja-JP" altLang="en-US" sz="1600" b="1" i="0" u="none" strike="noStrike" baseline="0" dirty="0">
                <a:latin typeface="MaruAntiStd-Medium"/>
              </a:rPr>
              <a:t>ライン</a:t>
            </a:r>
            <a:endParaRPr kumimoji="1" lang="en-US" altLang="ja-JP" sz="1050" b="1" dirty="0"/>
          </a:p>
        </p:txBody>
      </p:sp>
      <p:sp>
        <p:nvSpPr>
          <p:cNvPr id="3" name="テキスト ボックス 2">
            <a:extLst>
              <a:ext uri="{FF2B5EF4-FFF2-40B4-BE49-F238E27FC236}">
                <a16:creationId xmlns:a16="http://schemas.microsoft.com/office/drawing/2014/main" id="{B62419E4-6B65-0C78-CA87-CF4B21F986A3}"/>
              </a:ext>
            </a:extLst>
          </p:cNvPr>
          <p:cNvSpPr txBox="1"/>
          <p:nvPr/>
        </p:nvSpPr>
        <p:spPr>
          <a:xfrm>
            <a:off x="831272" y="1970705"/>
            <a:ext cx="5201603" cy="784830"/>
          </a:xfrm>
          <a:prstGeom prst="rect">
            <a:avLst/>
          </a:prstGeom>
          <a:noFill/>
        </p:spPr>
        <p:txBody>
          <a:bodyPr wrap="square" rtlCol="0">
            <a:spAutoFit/>
          </a:bodyPr>
          <a:lstStyle/>
          <a:p>
            <a:pPr algn="l"/>
            <a:r>
              <a:rPr lang="ja-JP" altLang="en-US" sz="900" b="0" i="0" u="none" strike="noStrike" baseline="0" dirty="0">
                <a:latin typeface="ShinMGoPr6N-Regular"/>
              </a:rPr>
              <a:t>下</a:t>
            </a:r>
            <a:r>
              <a:rPr lang="ja-JP" altLang="en-US" sz="900" b="0" i="0" u="none" strike="noStrike" baseline="0" dirty="0">
                <a:latin typeface="MaruAntiStd-Regular"/>
              </a:rPr>
              <a:t>のイラストは、エンジニアがもう</a:t>
            </a:r>
            <a:r>
              <a:rPr lang="ja-JP" altLang="en-US" sz="900" b="0" i="0" u="none" strike="noStrike" baseline="0" dirty="0">
                <a:latin typeface="ShinMGoPr6N-Regular"/>
              </a:rPr>
              <a:t>一人</a:t>
            </a:r>
            <a:r>
              <a:rPr lang="ja-JP" altLang="en-US" sz="900" b="0" i="0" u="none" strike="noStrike" baseline="0" dirty="0">
                <a:latin typeface="MaruAntiStd-Regular"/>
              </a:rPr>
              <a:t>のエンジニアに</a:t>
            </a:r>
            <a:r>
              <a:rPr lang="ja-JP" altLang="en-US" sz="900" b="0" i="0" u="none" strike="noStrike" baseline="0" dirty="0">
                <a:latin typeface="ShinMGoPr6N-Regular"/>
              </a:rPr>
              <a:t>呼</a:t>
            </a:r>
            <a:r>
              <a:rPr lang="ja-JP" altLang="en-US" sz="900" b="0" i="0" u="none" strike="noStrike" baseline="0" dirty="0">
                <a:latin typeface="MaruAntiStd-Regular"/>
              </a:rPr>
              <a:t>ばれ、</a:t>
            </a:r>
            <a:r>
              <a:rPr lang="ja-JP" altLang="en-US" sz="900" b="0" i="0" u="none" strike="noStrike" baseline="0" dirty="0">
                <a:latin typeface="ShinMGoPr6N-Regular"/>
              </a:rPr>
              <a:t>検査</a:t>
            </a:r>
            <a:r>
              <a:rPr lang="ja-JP" altLang="en-US" sz="900" b="0" i="0" u="none" strike="noStrike" baseline="0" dirty="0">
                <a:latin typeface="MaruAntiStd-Regular"/>
              </a:rPr>
              <a:t>ラインのテスター</a:t>
            </a:r>
            <a:r>
              <a:rPr lang="ja-JP" altLang="en-US" sz="900" b="0" i="0" u="none" strike="noStrike" baseline="0" dirty="0">
                <a:latin typeface="ShinMGoPr6N-Regular"/>
              </a:rPr>
              <a:t>付近</a:t>
            </a:r>
            <a:r>
              <a:rPr lang="ja-JP" altLang="en-US" sz="900" b="0" i="0" u="none" strike="noStrike" baseline="0" dirty="0">
                <a:latin typeface="MaruAntiStd-Regular"/>
              </a:rPr>
              <a:t>を</a:t>
            </a:r>
            <a:endParaRPr lang="en-US" altLang="ja-JP" sz="900" b="0" i="0" u="none" strike="noStrike" baseline="0" dirty="0">
              <a:latin typeface="MaruAntiStd-Regular"/>
            </a:endParaRPr>
          </a:p>
          <a:p>
            <a:pPr algn="l"/>
            <a:r>
              <a:rPr lang="ja-JP" altLang="en-US" sz="900" b="0" i="0" u="none" strike="noStrike" baseline="0" dirty="0">
                <a:latin typeface="ShinMGoPr6N-Regular"/>
              </a:rPr>
              <a:t>小走</a:t>
            </a:r>
            <a:r>
              <a:rPr lang="ja-JP" altLang="en-US" sz="900" b="0" i="0" u="none" strike="noStrike" baseline="0" dirty="0">
                <a:latin typeface="MaruAntiStd-Regular"/>
              </a:rPr>
              <a:t>りで</a:t>
            </a:r>
            <a:r>
              <a:rPr lang="ja-JP" altLang="en-US" sz="900" b="0" i="0" u="none" strike="noStrike" baseline="0" dirty="0">
                <a:latin typeface="ShinMGoPr6N-Regular"/>
              </a:rPr>
              <a:t>駆</a:t>
            </a:r>
            <a:r>
              <a:rPr lang="ja-JP" altLang="en-US" sz="900" b="0" i="0" u="none" strike="noStrike" baseline="0" dirty="0">
                <a:latin typeface="MaruAntiStd-Regular"/>
              </a:rPr>
              <a:t>け</a:t>
            </a:r>
            <a:r>
              <a:rPr lang="ja-JP" altLang="en-US" sz="900" b="0" i="0" u="none" strike="noStrike" baseline="0" dirty="0">
                <a:latin typeface="ShinMGoPr6N-Regular"/>
              </a:rPr>
              <a:t>寄</a:t>
            </a:r>
            <a:r>
              <a:rPr lang="ja-JP" altLang="en-US" sz="900" b="0" i="0" u="none" strike="noStrike" baseline="0" dirty="0">
                <a:latin typeface="MaruAntiStd-Regular"/>
              </a:rPr>
              <a:t>ってくる</a:t>
            </a:r>
            <a:r>
              <a:rPr lang="ja-JP" altLang="en-US" sz="900" b="0" i="0" u="none" strike="noStrike" baseline="0" dirty="0">
                <a:latin typeface="ShinMGoPr6N-Regular"/>
              </a:rPr>
              <a:t>途中</a:t>
            </a:r>
            <a:r>
              <a:rPr lang="ja-JP" altLang="en-US" sz="900" b="0" i="0" u="none" strike="noStrike" baseline="0" dirty="0">
                <a:latin typeface="MaruAntiStd-Regular"/>
              </a:rPr>
              <a:t>です。</a:t>
            </a:r>
          </a:p>
          <a:p>
            <a:pPr algn="l"/>
            <a:r>
              <a:rPr lang="ja-JP" altLang="en-US" sz="900" b="0" i="0" u="none" strike="noStrike" baseline="0" dirty="0">
                <a:latin typeface="ShinMGoPr6N-Regular"/>
              </a:rPr>
              <a:t>危険</a:t>
            </a:r>
            <a:r>
              <a:rPr lang="ja-JP" altLang="en-US" sz="900" b="0" i="0" u="none" strike="noStrike" baseline="0" dirty="0">
                <a:latin typeface="MaruAntiStd-Regular"/>
              </a:rPr>
              <a:t>と</a:t>
            </a:r>
            <a:r>
              <a:rPr lang="ja-JP" altLang="en-US" sz="900" b="0" i="0" u="none" strike="noStrike" baseline="0" dirty="0">
                <a:latin typeface="ShinMGoPr6N-Regular"/>
              </a:rPr>
              <a:t>思</a:t>
            </a:r>
            <a:r>
              <a:rPr lang="ja-JP" altLang="en-US" sz="900" b="0" i="0" u="none" strike="noStrike" baseline="0" dirty="0">
                <a:latin typeface="MaruAntiStd-Regular"/>
              </a:rPr>
              <a:t>われる</a:t>
            </a:r>
            <a:r>
              <a:rPr lang="ja-JP" altLang="en-US" sz="900" b="0" i="0" u="none" strike="noStrike" baseline="0" dirty="0">
                <a:latin typeface="ShinMGoPr6N-Regular"/>
              </a:rPr>
              <a:t>箇所</a:t>
            </a:r>
            <a:r>
              <a:rPr lang="ja-JP" altLang="en-US" sz="900" b="0" i="0" u="none" strike="noStrike" baseline="0" dirty="0">
                <a:latin typeface="MaruAntiStd-Regular"/>
              </a:rPr>
              <a:t>となぜ</a:t>
            </a:r>
            <a:r>
              <a:rPr lang="ja-JP" altLang="en-US" sz="900" b="0" i="0" u="none" strike="noStrike" baseline="0" dirty="0">
                <a:latin typeface="ShinMGoPr6N-Regular"/>
              </a:rPr>
              <a:t>危険</a:t>
            </a:r>
            <a:r>
              <a:rPr lang="ja-JP" altLang="en-US" sz="900" b="0" i="0" u="none" strike="noStrike" baseline="0" dirty="0">
                <a:latin typeface="MaruAntiStd-Regular"/>
              </a:rPr>
              <a:t>か、さらに</a:t>
            </a:r>
            <a:r>
              <a:rPr lang="ja-JP" altLang="en-US" sz="900" b="0" i="0" u="none" strike="noStrike" baseline="0" dirty="0">
                <a:latin typeface="ShinMGoPr6N-Regular"/>
              </a:rPr>
              <a:t>安全</a:t>
            </a:r>
            <a:r>
              <a:rPr lang="ja-JP" altLang="en-US" sz="900" b="0" i="0" u="none" strike="noStrike" baseline="0" dirty="0">
                <a:latin typeface="MaruAntiStd-Regular"/>
              </a:rPr>
              <a:t>にするためには、どのようにしたら</a:t>
            </a:r>
            <a:r>
              <a:rPr lang="ja-JP" altLang="en-US" sz="900" b="0" i="0" u="none" strike="noStrike" baseline="0" dirty="0">
                <a:latin typeface="ShinMGoPr6N-Regular"/>
              </a:rPr>
              <a:t>良</a:t>
            </a:r>
            <a:r>
              <a:rPr lang="ja-JP" altLang="en-US" sz="900" b="0" i="0" u="none" strike="noStrike" baseline="0" dirty="0">
                <a:latin typeface="MaruAntiStd-Regular"/>
              </a:rPr>
              <a:t>いか</a:t>
            </a:r>
            <a:r>
              <a:rPr lang="ja-JP" altLang="en-US" sz="900" b="0" i="0" u="none" strike="noStrike" baseline="0" dirty="0">
                <a:latin typeface="ShinMGoPr6N-Regular"/>
              </a:rPr>
              <a:t>各自</a:t>
            </a:r>
            <a:r>
              <a:rPr lang="ja-JP" altLang="en-US" sz="900" b="0" i="0" u="none" strike="noStrike" baseline="0" dirty="0">
                <a:latin typeface="MaruAntiStd-Regular"/>
              </a:rPr>
              <a:t>で</a:t>
            </a:r>
          </a:p>
          <a:p>
            <a:pPr algn="l"/>
            <a:r>
              <a:rPr lang="ja-JP" altLang="en-US" sz="900" b="0" i="0" u="none" strike="noStrike" baseline="0" dirty="0">
                <a:latin typeface="ShinMGoPr6N-Regular"/>
              </a:rPr>
              <a:t>書</a:t>
            </a:r>
            <a:r>
              <a:rPr lang="ja-JP" altLang="en-US" sz="900" b="0" i="0" u="none" strike="noStrike" baseline="0" dirty="0">
                <a:latin typeface="MaruAntiStd-Regular"/>
              </a:rPr>
              <a:t>き</a:t>
            </a:r>
            <a:r>
              <a:rPr lang="ja-JP" altLang="en-US" sz="900" b="0" i="0" u="none" strike="noStrike" baseline="0" dirty="0">
                <a:latin typeface="ShinMGoPr6N-Regular"/>
              </a:rPr>
              <a:t>出</a:t>
            </a:r>
            <a:r>
              <a:rPr lang="ja-JP" altLang="en-US" sz="900" b="0" i="0" u="none" strike="noStrike" baseline="0" dirty="0">
                <a:latin typeface="MaruAntiStd-Regular"/>
              </a:rPr>
              <a:t>してください。</a:t>
            </a:r>
          </a:p>
          <a:p>
            <a:pPr algn="l"/>
            <a:r>
              <a:rPr lang="ja-JP" altLang="en-US" sz="900" b="0" i="0" u="none" strike="noStrike" baseline="0" dirty="0">
                <a:latin typeface="ShinMGoPr6N-Regular"/>
              </a:rPr>
              <a:t>次</a:t>
            </a:r>
            <a:r>
              <a:rPr lang="ja-JP" altLang="en-US" sz="900" b="0" i="0" u="none" strike="noStrike" baseline="0" dirty="0">
                <a:latin typeface="MaruAntiStd-Regular"/>
              </a:rPr>
              <a:t>に、</a:t>
            </a:r>
            <a:r>
              <a:rPr lang="ja-JP" altLang="en-US" sz="900" b="0" i="0" u="none" strike="noStrike" baseline="0" dirty="0">
                <a:latin typeface="ShinMGoPr6N-Regular"/>
              </a:rPr>
              <a:t>書</a:t>
            </a:r>
            <a:r>
              <a:rPr lang="ja-JP" altLang="en-US" sz="900" b="0" i="0" u="none" strike="noStrike" baseline="0" dirty="0">
                <a:latin typeface="MaruAntiStd-Regular"/>
              </a:rPr>
              <a:t>き</a:t>
            </a:r>
            <a:r>
              <a:rPr lang="ja-JP" altLang="en-US" sz="900" b="0" i="0" u="none" strike="noStrike" baseline="0" dirty="0">
                <a:latin typeface="ShinMGoPr6N-Regular"/>
              </a:rPr>
              <a:t>出</a:t>
            </a:r>
            <a:r>
              <a:rPr lang="ja-JP" altLang="en-US" sz="900" b="0" i="0" u="none" strike="noStrike" baseline="0" dirty="0">
                <a:latin typeface="MaruAntiStd-Regular"/>
              </a:rPr>
              <a:t>した</a:t>
            </a:r>
            <a:r>
              <a:rPr lang="ja-JP" altLang="en-US" sz="900" b="0" i="0" u="none" strike="noStrike" baseline="0" dirty="0">
                <a:latin typeface="ShinMGoPr6N-Regular"/>
              </a:rPr>
              <a:t>内容</a:t>
            </a:r>
            <a:r>
              <a:rPr lang="ja-JP" altLang="en-US" sz="900" b="0" i="0" u="none" strike="noStrike" baseline="0" dirty="0">
                <a:latin typeface="MaruAntiStd-Regular"/>
              </a:rPr>
              <a:t>をスタッフ</a:t>
            </a:r>
            <a:r>
              <a:rPr lang="ja-JP" altLang="en-US" sz="900" b="0" i="0" u="none" strike="noStrike" baseline="0" dirty="0">
                <a:latin typeface="ShinMGoPr6N-Regular"/>
              </a:rPr>
              <a:t>全員</a:t>
            </a:r>
            <a:r>
              <a:rPr lang="ja-JP" altLang="en-US" sz="900" b="0" i="0" u="none" strike="noStrike" baseline="0" dirty="0">
                <a:latin typeface="MaruAntiStd-Regular"/>
              </a:rPr>
              <a:t>で</a:t>
            </a:r>
            <a:r>
              <a:rPr lang="ja-JP" altLang="en-US" sz="900" b="0" i="0" u="none" strike="noStrike" baseline="0" dirty="0">
                <a:latin typeface="ShinMGoPr6N-Regular"/>
              </a:rPr>
              <a:t>話</a:t>
            </a:r>
            <a:r>
              <a:rPr lang="ja-JP" altLang="en-US" sz="900" b="0" i="0" u="none" strike="noStrike" baseline="0" dirty="0">
                <a:latin typeface="MaruAntiStd-Regular"/>
              </a:rPr>
              <a:t>し</a:t>
            </a:r>
            <a:r>
              <a:rPr lang="ja-JP" altLang="en-US" sz="900" b="0" i="0" u="none" strike="noStrike" baseline="0" dirty="0">
                <a:latin typeface="ShinMGoPr6N-Regular"/>
              </a:rPr>
              <a:t>合</a:t>
            </a:r>
            <a:r>
              <a:rPr lang="ja-JP" altLang="en-US" sz="900" b="0" i="0" u="none" strike="noStrike" baseline="0" dirty="0">
                <a:latin typeface="MaruAntiStd-Regular"/>
              </a:rPr>
              <a:t>い、</a:t>
            </a:r>
            <a:r>
              <a:rPr lang="ja-JP" altLang="en-US" sz="900" b="0" i="0" u="none" strike="noStrike" baseline="0" dirty="0">
                <a:latin typeface="ShinMGoPr6N-Regular"/>
              </a:rPr>
              <a:t>意見交換</a:t>
            </a:r>
            <a:r>
              <a:rPr lang="ja-JP" altLang="en-US" sz="900" b="0" i="0" u="none" strike="noStrike" baseline="0" dirty="0">
                <a:latin typeface="MaruAntiStd-Regular"/>
              </a:rPr>
              <a:t>してください。</a:t>
            </a:r>
            <a:endParaRPr kumimoji="1" lang="ja-JP" altLang="en-US" sz="900" dirty="0"/>
          </a:p>
        </p:txBody>
      </p:sp>
      <p:sp>
        <p:nvSpPr>
          <p:cNvPr id="10" name="テキスト ボックス 9">
            <a:extLst>
              <a:ext uri="{FF2B5EF4-FFF2-40B4-BE49-F238E27FC236}">
                <a16:creationId xmlns:a16="http://schemas.microsoft.com/office/drawing/2014/main" id="{138BADF9-EC7B-626E-DC75-444205A81AFB}"/>
              </a:ext>
            </a:extLst>
          </p:cNvPr>
          <p:cNvSpPr txBox="1"/>
          <p:nvPr/>
        </p:nvSpPr>
        <p:spPr>
          <a:xfrm>
            <a:off x="1367542" y="6490559"/>
            <a:ext cx="4122916" cy="230832"/>
          </a:xfrm>
          <a:prstGeom prst="rect">
            <a:avLst/>
          </a:prstGeom>
          <a:noFill/>
        </p:spPr>
        <p:txBody>
          <a:bodyPr wrap="square" rtlCol="0">
            <a:spAutoFit/>
          </a:bodyPr>
          <a:lstStyle/>
          <a:p>
            <a:pPr algn="ctr"/>
            <a:r>
              <a:rPr kumimoji="1" lang="ja-JP" altLang="en-US" sz="900" dirty="0"/>
              <a:t>状況：</a:t>
            </a:r>
            <a:r>
              <a:rPr lang="ja-JP" altLang="en-US" sz="900" b="0" i="0" u="none" strike="noStrike" baseline="0" dirty="0">
                <a:latin typeface="ShinMGoPr6N-Regular"/>
              </a:rPr>
              <a:t>小走</a:t>
            </a:r>
            <a:r>
              <a:rPr lang="ja-JP" altLang="en-US" sz="900" b="0" i="0" u="none" strike="noStrike" baseline="0" dirty="0">
                <a:latin typeface="MaruAntiStd-Regular"/>
              </a:rPr>
              <a:t>りで</a:t>
            </a:r>
            <a:r>
              <a:rPr lang="ja-JP" altLang="en-US" sz="900" b="0" i="0" u="none" strike="noStrike" baseline="0" dirty="0">
                <a:latin typeface="ShinMGoPr6N-Regular"/>
              </a:rPr>
              <a:t>検査</a:t>
            </a:r>
            <a:r>
              <a:rPr lang="ja-JP" altLang="en-US" sz="900" b="0" i="0" u="none" strike="noStrike" baseline="0" dirty="0">
                <a:latin typeface="MaruAntiStd-Regular"/>
              </a:rPr>
              <a:t>ラインに</a:t>
            </a:r>
            <a:r>
              <a:rPr lang="ja-JP" altLang="en-US" sz="900" b="0" i="0" u="none" strike="noStrike" baseline="0" dirty="0">
                <a:latin typeface="ShinMGoPr6N-Regular"/>
              </a:rPr>
              <a:t>駆</a:t>
            </a:r>
            <a:r>
              <a:rPr lang="ja-JP" altLang="en-US" sz="900" b="0" i="0" u="none" strike="noStrike" baseline="0" dirty="0">
                <a:latin typeface="MaruAntiStd-Regular"/>
              </a:rPr>
              <a:t>け</a:t>
            </a:r>
            <a:r>
              <a:rPr lang="ja-JP" altLang="en-US" sz="900" b="0" i="0" u="none" strike="noStrike" baseline="0" dirty="0">
                <a:latin typeface="ShinMGoPr6N-Regular"/>
              </a:rPr>
              <a:t>寄</a:t>
            </a:r>
            <a:r>
              <a:rPr lang="ja-JP" altLang="en-US" sz="900" b="0" i="0" u="none" strike="noStrike" baseline="0" dirty="0">
                <a:latin typeface="MaruAntiStd-Regular"/>
              </a:rPr>
              <a:t>っている</a:t>
            </a:r>
            <a:endParaRPr kumimoji="1" lang="ja-JP" altLang="en-US" sz="900" dirty="0"/>
          </a:p>
        </p:txBody>
      </p:sp>
      <p:graphicFrame>
        <p:nvGraphicFramePr>
          <p:cNvPr id="5" name="表 4">
            <a:extLst>
              <a:ext uri="{FF2B5EF4-FFF2-40B4-BE49-F238E27FC236}">
                <a16:creationId xmlns:a16="http://schemas.microsoft.com/office/drawing/2014/main" id="{6000336C-6C4C-906B-2408-FA727CBE0236}"/>
              </a:ext>
            </a:extLst>
          </p:cNvPr>
          <p:cNvGraphicFramePr>
            <a:graphicFrameLocks noGrp="1"/>
          </p:cNvGraphicFramePr>
          <p:nvPr/>
        </p:nvGraphicFramePr>
        <p:xfrm>
          <a:off x="321589" y="6908798"/>
          <a:ext cx="6210105" cy="2563571"/>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349062715"/>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800002028"/>
                  </a:ext>
                </a:extLst>
              </a:tr>
            </a:tbl>
          </a:graphicData>
        </a:graphic>
      </p:graphicFrame>
      <p:pic>
        <p:nvPicPr>
          <p:cNvPr id="8" name="図 7" descr="ダイアグラム&#10;&#10;自動的に生成された説明">
            <a:extLst>
              <a:ext uri="{FF2B5EF4-FFF2-40B4-BE49-F238E27FC236}">
                <a16:creationId xmlns:a16="http://schemas.microsoft.com/office/drawing/2014/main" id="{C2BA12A4-DCEE-628C-D13D-1F136323D98D}"/>
              </a:ext>
            </a:extLst>
          </p:cNvPr>
          <p:cNvPicPr>
            <a:picLocks noChangeAspect="1"/>
          </p:cNvPicPr>
          <p:nvPr/>
        </p:nvPicPr>
        <p:blipFill>
          <a:blip r:embed="rId2"/>
          <a:stretch>
            <a:fillRect/>
          </a:stretch>
        </p:blipFill>
        <p:spPr>
          <a:xfrm>
            <a:off x="334109" y="3028386"/>
            <a:ext cx="6188406" cy="3420000"/>
          </a:xfrm>
          <a:prstGeom prst="rect">
            <a:avLst/>
          </a:prstGeom>
        </p:spPr>
      </p:pic>
    </p:spTree>
    <p:extLst>
      <p:ext uri="{BB962C8B-B14F-4D97-AF65-F5344CB8AC3E}">
        <p14:creationId xmlns:p14="http://schemas.microsoft.com/office/powerpoint/2010/main" val="1249796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4AF27D7-B907-E001-6997-6C6734518B68}"/>
              </a:ext>
            </a:extLst>
          </p:cNvPr>
          <p:cNvPicPr>
            <a:picLocks noChangeAspect="1"/>
          </p:cNvPicPr>
          <p:nvPr/>
        </p:nvPicPr>
        <p:blipFill>
          <a:blip r:embed="rId2"/>
          <a:stretch>
            <a:fillRect/>
          </a:stretch>
        </p:blipFill>
        <p:spPr>
          <a:xfrm>
            <a:off x="956912" y="1519620"/>
            <a:ext cx="948140" cy="902170"/>
          </a:xfrm>
          <a:prstGeom prst="rect">
            <a:avLst/>
          </a:prstGeom>
        </p:spPr>
      </p:pic>
      <p:sp>
        <p:nvSpPr>
          <p:cNvPr id="9" name="テキスト ボックス 8">
            <a:extLst>
              <a:ext uri="{FF2B5EF4-FFF2-40B4-BE49-F238E27FC236}">
                <a16:creationId xmlns:a16="http://schemas.microsoft.com/office/drawing/2014/main" id="{CE19870E-D1A7-49F8-B5F7-F3465100F3A1}"/>
              </a:ext>
            </a:extLst>
          </p:cNvPr>
          <p:cNvSpPr txBox="1"/>
          <p:nvPr/>
        </p:nvSpPr>
        <p:spPr>
          <a:xfrm>
            <a:off x="1905052" y="1840556"/>
            <a:ext cx="4626642" cy="500137"/>
          </a:xfrm>
          <a:prstGeom prst="rect">
            <a:avLst/>
          </a:prstGeom>
          <a:noFill/>
        </p:spPr>
        <p:txBody>
          <a:bodyPr wrap="square" rtlCol="0">
            <a:spAutoFit/>
          </a:bodyPr>
          <a:lstStyle/>
          <a:p>
            <a:r>
              <a:rPr kumimoji="1" lang="en-US" altLang="ja-JP" sz="1050" b="1" dirty="0"/>
              <a:t>CASE</a:t>
            </a:r>
            <a:r>
              <a:rPr kumimoji="1" lang="ja-JP" altLang="en-US" sz="1050" b="1" dirty="0"/>
              <a:t>⑩　</a:t>
            </a:r>
            <a:r>
              <a:rPr kumimoji="1" lang="en-US" altLang="ja-JP" sz="1050" b="1" dirty="0">
                <a:solidFill>
                  <a:srgbClr val="FF6600"/>
                </a:solidFill>
              </a:rPr>
              <a:t>【</a:t>
            </a:r>
            <a:r>
              <a:rPr kumimoji="1" lang="ja-JP" altLang="en-US" sz="1050" b="1" dirty="0">
                <a:solidFill>
                  <a:srgbClr val="FF6600"/>
                </a:solidFill>
              </a:rPr>
              <a:t>危険要因の例</a:t>
            </a:r>
            <a:r>
              <a:rPr kumimoji="1" lang="en-US" altLang="ja-JP" sz="1050" b="1" dirty="0">
                <a:solidFill>
                  <a:srgbClr val="FF6600"/>
                </a:solidFill>
              </a:rPr>
              <a:t>】</a:t>
            </a:r>
          </a:p>
          <a:p>
            <a:r>
              <a:rPr lang="ja-JP" altLang="en-US" sz="1600" b="1" i="0" u="none" strike="noStrike" baseline="0" dirty="0">
                <a:latin typeface="ShinMGoPro-Medium"/>
              </a:rPr>
              <a:t>小走</a:t>
            </a:r>
            <a:r>
              <a:rPr lang="ja-JP" altLang="en-US" sz="1600" b="1" i="0" u="none" strike="noStrike" baseline="0" dirty="0">
                <a:latin typeface="MaruAntiStd-Medium"/>
              </a:rPr>
              <a:t>りで</a:t>
            </a:r>
            <a:r>
              <a:rPr lang="ja-JP" altLang="en-US" sz="1600" b="1" i="0" u="none" strike="noStrike" baseline="0" dirty="0">
                <a:latin typeface="ShinMGoPro-Medium"/>
              </a:rPr>
              <a:t>検査</a:t>
            </a:r>
            <a:r>
              <a:rPr lang="ja-JP" altLang="en-US" sz="1600" b="1" i="0" u="none" strike="noStrike" baseline="0" dirty="0">
                <a:latin typeface="MaruAntiStd-Medium"/>
              </a:rPr>
              <a:t>ラインに</a:t>
            </a:r>
            <a:r>
              <a:rPr lang="ja-JP" altLang="en-US" sz="1600" b="1" i="0" u="none" strike="noStrike" baseline="0" dirty="0">
                <a:latin typeface="ShinMGoPro-Medium"/>
              </a:rPr>
              <a:t>駆</a:t>
            </a:r>
            <a:r>
              <a:rPr lang="ja-JP" altLang="en-US" sz="1600" b="1" i="0" u="none" strike="noStrike" baseline="0" dirty="0">
                <a:latin typeface="MaruAntiStd-Medium"/>
              </a:rPr>
              <a:t>け</a:t>
            </a:r>
            <a:r>
              <a:rPr lang="ja-JP" altLang="en-US" sz="1600" b="1" i="0" u="none" strike="noStrike" baseline="0" dirty="0">
                <a:latin typeface="ShinMGoPro-Medium"/>
              </a:rPr>
              <a:t>寄</a:t>
            </a:r>
            <a:r>
              <a:rPr lang="ja-JP" altLang="en-US" sz="1600" b="1" i="0" u="none" strike="noStrike" baseline="0" dirty="0">
                <a:latin typeface="MaruAntiStd-Medium"/>
              </a:rPr>
              <a:t>っている</a:t>
            </a:r>
            <a:endParaRPr kumimoji="1" lang="en-US" altLang="ja-JP" sz="800" b="1" dirty="0"/>
          </a:p>
        </p:txBody>
      </p:sp>
      <p:graphicFrame>
        <p:nvGraphicFramePr>
          <p:cNvPr id="7" name="表 6">
            <a:extLst>
              <a:ext uri="{FF2B5EF4-FFF2-40B4-BE49-F238E27FC236}">
                <a16:creationId xmlns:a16="http://schemas.microsoft.com/office/drawing/2014/main" id="{0B2888A5-BE71-CE68-0392-616F90F43C2E}"/>
              </a:ext>
            </a:extLst>
          </p:cNvPr>
          <p:cNvGraphicFramePr>
            <a:graphicFrameLocks noGrp="1"/>
          </p:cNvGraphicFramePr>
          <p:nvPr/>
        </p:nvGraphicFramePr>
        <p:xfrm>
          <a:off x="321589" y="6908798"/>
          <a:ext cx="6210105" cy="1442573"/>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小走りしている</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・足がもつれたり、床で滑ったりして転倒の</a:t>
                      </a:r>
                    </a:p>
                    <a:p>
                      <a:r>
                        <a:rPr kumimoji="1" lang="ja-JP" altLang="en-US" sz="800" b="0" i="0" u="none" strike="noStrike" kern="1200" baseline="0" dirty="0">
                          <a:solidFill>
                            <a:schemeClr val="tx1"/>
                          </a:solidFill>
                          <a:latin typeface="+mn-lt"/>
                          <a:ea typeface="+mn-ea"/>
                          <a:cs typeface="+mn-cs"/>
                        </a:rPr>
                        <a:t>　恐れがある</a:t>
                      </a:r>
                      <a:endParaRPr kumimoji="1" lang="en-US" altLang="ja-JP" sz="800" b="0" i="0" u="none" strike="noStrike" kern="1200" baseline="0" dirty="0">
                        <a:solidFill>
                          <a:schemeClr val="tx1"/>
                        </a:solidFill>
                        <a:latin typeface="+mn-lt"/>
                        <a:ea typeface="+mn-ea"/>
                        <a:cs typeface="+mn-cs"/>
                      </a:endParaRPr>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テスターのローラーに</a:t>
                      </a:r>
                      <a:r>
                        <a:rPr kumimoji="1" lang="ja-JP" altLang="en-US" sz="800" b="0" i="0" u="none" strike="noStrike" kern="1200" baseline="0">
                          <a:solidFill>
                            <a:schemeClr val="tx1"/>
                          </a:solidFill>
                          <a:latin typeface="+mn-lt"/>
                          <a:ea typeface="+mn-ea"/>
                          <a:cs typeface="+mn-cs"/>
                        </a:rPr>
                        <a:t>足が</a:t>
                      </a:r>
                      <a:endParaRPr kumimoji="1" lang="en-US" altLang="ja-JP" sz="800" b="0" i="0" u="none" strike="noStrike" kern="1200" baseline="0" dirty="0">
                        <a:solidFill>
                          <a:schemeClr val="tx1"/>
                        </a:solidFill>
                        <a:latin typeface="+mn-lt"/>
                        <a:ea typeface="+mn-ea"/>
                        <a:cs typeface="+mn-cs"/>
                      </a:endParaRPr>
                    </a:p>
                    <a:p>
                      <a:r>
                        <a:rPr kumimoji="1" lang="ja-JP" altLang="en-US" sz="800" b="0" i="0" u="none" strike="noStrike" kern="1200" baseline="0">
                          <a:solidFill>
                            <a:schemeClr val="tx1"/>
                          </a:solidFill>
                          <a:latin typeface="+mn-lt"/>
                          <a:ea typeface="+mn-ea"/>
                          <a:cs typeface="+mn-cs"/>
                        </a:rPr>
                        <a:t>掛かって</a:t>
                      </a:r>
                      <a:r>
                        <a:rPr kumimoji="1" lang="ja-JP" altLang="en-US" sz="800" b="0" i="0" u="none" strike="noStrike" kern="1200" baseline="0" dirty="0">
                          <a:solidFill>
                            <a:schemeClr val="tx1"/>
                          </a:solidFill>
                          <a:latin typeface="+mn-lt"/>
                          <a:ea typeface="+mn-ea"/>
                          <a:cs typeface="+mn-cs"/>
                        </a:rPr>
                        <a:t>いる</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・ローラー部分に乗っかることで靴が滑り、</a:t>
                      </a:r>
                    </a:p>
                    <a:p>
                      <a:r>
                        <a:rPr kumimoji="1" lang="ja-JP" altLang="en-US" sz="800" b="0" i="0" u="none" strike="noStrike" kern="1200" baseline="0" dirty="0">
                          <a:solidFill>
                            <a:schemeClr val="tx1"/>
                          </a:solidFill>
                          <a:latin typeface="+mn-lt"/>
                          <a:ea typeface="+mn-ea"/>
                          <a:cs typeface="+mn-cs"/>
                        </a:rPr>
                        <a:t>　バランスを崩し転倒の恐れがある</a:t>
                      </a: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bl>
          </a:graphicData>
        </a:graphic>
      </p:graphicFrame>
      <p:grpSp>
        <p:nvGrpSpPr>
          <p:cNvPr id="10" name="グループ化 9">
            <a:extLst>
              <a:ext uri="{FF2B5EF4-FFF2-40B4-BE49-F238E27FC236}">
                <a16:creationId xmlns:a16="http://schemas.microsoft.com/office/drawing/2014/main" id="{019AF74B-9E57-95ED-CC48-10588BBEC27F}"/>
              </a:ext>
            </a:extLst>
          </p:cNvPr>
          <p:cNvGrpSpPr/>
          <p:nvPr/>
        </p:nvGrpSpPr>
        <p:grpSpPr>
          <a:xfrm>
            <a:off x="426454" y="7344507"/>
            <a:ext cx="346829" cy="330013"/>
            <a:chOff x="458230" y="7496278"/>
            <a:chExt cx="346829" cy="330013"/>
          </a:xfrm>
        </p:grpSpPr>
        <p:pic>
          <p:nvPicPr>
            <p:cNvPr id="12" name="図 11" descr="アイコン&#10;&#10;自動的に生成された説明">
              <a:extLst>
                <a:ext uri="{FF2B5EF4-FFF2-40B4-BE49-F238E27FC236}">
                  <a16:creationId xmlns:a16="http://schemas.microsoft.com/office/drawing/2014/main" id="{2FBBFFF1-9EE3-2B8C-EFD8-486FA26FE26B}"/>
                </a:ext>
              </a:extLst>
            </p:cNvPr>
            <p:cNvPicPr>
              <a:picLocks noChangeAspect="1"/>
            </p:cNvPicPr>
            <p:nvPr/>
          </p:nvPicPr>
          <p:blipFill>
            <a:blip r:embed="rId3"/>
            <a:stretch>
              <a:fillRect/>
            </a:stretch>
          </p:blipFill>
          <p:spPr>
            <a:xfrm>
              <a:off x="458230" y="7496278"/>
              <a:ext cx="346829" cy="330013"/>
            </a:xfrm>
            <a:prstGeom prst="rect">
              <a:avLst/>
            </a:prstGeom>
          </p:spPr>
        </p:pic>
        <p:sp>
          <p:nvSpPr>
            <p:cNvPr id="22" name="テキスト ボックス 21">
              <a:extLst>
                <a:ext uri="{FF2B5EF4-FFF2-40B4-BE49-F238E27FC236}">
                  <a16:creationId xmlns:a16="http://schemas.microsoft.com/office/drawing/2014/main" id="{B8D4D2F5-7725-D3D4-925D-0DED9A701DB4}"/>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23" name="グループ化 22">
            <a:extLst>
              <a:ext uri="{FF2B5EF4-FFF2-40B4-BE49-F238E27FC236}">
                <a16:creationId xmlns:a16="http://schemas.microsoft.com/office/drawing/2014/main" id="{88D3600C-F1BE-FDFA-09DB-4379E42AD593}"/>
              </a:ext>
            </a:extLst>
          </p:cNvPr>
          <p:cNvGrpSpPr/>
          <p:nvPr/>
        </p:nvGrpSpPr>
        <p:grpSpPr>
          <a:xfrm>
            <a:off x="426454" y="7906546"/>
            <a:ext cx="346829" cy="330013"/>
            <a:chOff x="458230" y="7496278"/>
            <a:chExt cx="346829" cy="330013"/>
          </a:xfrm>
        </p:grpSpPr>
        <p:pic>
          <p:nvPicPr>
            <p:cNvPr id="24" name="図 23" descr="アイコン&#10;&#10;自動的に生成された説明">
              <a:extLst>
                <a:ext uri="{FF2B5EF4-FFF2-40B4-BE49-F238E27FC236}">
                  <a16:creationId xmlns:a16="http://schemas.microsoft.com/office/drawing/2014/main" id="{1A59DCDA-888B-727D-6761-D307B3C2BFD6}"/>
                </a:ext>
              </a:extLst>
            </p:cNvPr>
            <p:cNvPicPr>
              <a:picLocks noChangeAspect="1"/>
            </p:cNvPicPr>
            <p:nvPr/>
          </p:nvPicPr>
          <p:blipFill>
            <a:blip r:embed="rId3"/>
            <a:stretch>
              <a:fillRect/>
            </a:stretch>
          </p:blipFill>
          <p:spPr>
            <a:xfrm>
              <a:off x="458230" y="7496278"/>
              <a:ext cx="346829" cy="330013"/>
            </a:xfrm>
            <a:prstGeom prst="rect">
              <a:avLst/>
            </a:prstGeom>
          </p:spPr>
        </p:pic>
        <p:sp>
          <p:nvSpPr>
            <p:cNvPr id="25" name="テキスト ボックス 24">
              <a:extLst>
                <a:ext uri="{FF2B5EF4-FFF2-40B4-BE49-F238E27FC236}">
                  <a16:creationId xmlns:a16="http://schemas.microsoft.com/office/drawing/2014/main" id="{554EFE8B-30A5-EFAE-7CA0-BA02BB1F508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pic>
        <p:nvPicPr>
          <p:cNvPr id="8" name="図 7">
            <a:extLst>
              <a:ext uri="{FF2B5EF4-FFF2-40B4-BE49-F238E27FC236}">
                <a16:creationId xmlns:a16="http://schemas.microsoft.com/office/drawing/2014/main" id="{000A7371-A55C-4161-C5E4-A2F7FE9BC03F}"/>
              </a:ext>
            </a:extLst>
          </p:cNvPr>
          <p:cNvPicPr>
            <a:picLocks noChangeAspect="1"/>
          </p:cNvPicPr>
          <p:nvPr/>
        </p:nvPicPr>
        <p:blipFill>
          <a:blip r:embed="rId4"/>
          <a:stretch>
            <a:fillRect/>
          </a:stretch>
        </p:blipFill>
        <p:spPr>
          <a:xfrm>
            <a:off x="334103" y="3031735"/>
            <a:ext cx="6188406" cy="3420000"/>
          </a:xfrm>
          <a:prstGeom prst="rect">
            <a:avLst/>
          </a:prstGeom>
        </p:spPr>
      </p:pic>
      <p:sp>
        <p:nvSpPr>
          <p:cNvPr id="5" name="テキスト ボックス 4">
            <a:extLst>
              <a:ext uri="{FF2B5EF4-FFF2-40B4-BE49-F238E27FC236}">
                <a16:creationId xmlns:a16="http://schemas.microsoft.com/office/drawing/2014/main" id="{0A27D0BF-E4E2-0276-0B78-0CBE6E4DD86F}"/>
              </a:ext>
            </a:extLst>
          </p:cNvPr>
          <p:cNvSpPr txBox="1"/>
          <p:nvPr/>
        </p:nvSpPr>
        <p:spPr>
          <a:xfrm>
            <a:off x="1495494" y="574804"/>
            <a:ext cx="3867011" cy="400110"/>
          </a:xfrm>
          <a:prstGeom prst="rect">
            <a:avLst/>
          </a:prstGeom>
          <a:noFill/>
        </p:spPr>
        <p:txBody>
          <a:bodyPr wrap="square" rtlCol="0">
            <a:spAutoFit/>
          </a:bodyPr>
          <a:lstStyle/>
          <a:p>
            <a:pPr algn="ctr"/>
            <a:r>
              <a:rPr kumimoji="1" lang="en-US" altLang="ja-JP" sz="2000" b="1" dirty="0">
                <a:solidFill>
                  <a:schemeClr val="bg1"/>
                </a:solidFill>
                <a:latin typeface="+mn-ea"/>
              </a:rPr>
              <a:t>KYT</a:t>
            </a:r>
            <a:r>
              <a:rPr kumimoji="1" lang="ja-JP" altLang="en-US" sz="2000" b="1" dirty="0">
                <a:solidFill>
                  <a:schemeClr val="bg1"/>
                </a:solidFill>
                <a:latin typeface="+mn-ea"/>
              </a:rPr>
              <a:t>シート</a:t>
            </a:r>
            <a:r>
              <a:rPr kumimoji="1" lang="en-US" altLang="ja-JP" sz="2000" b="1" dirty="0">
                <a:solidFill>
                  <a:schemeClr val="bg1"/>
                </a:solidFill>
                <a:latin typeface="+mn-ea"/>
              </a:rPr>
              <a:t> 〜</a:t>
            </a:r>
            <a:r>
              <a:rPr kumimoji="1" lang="ja-JP" altLang="en-US" sz="2000" b="1" dirty="0">
                <a:solidFill>
                  <a:schemeClr val="bg1"/>
                </a:solidFill>
                <a:latin typeface="+mn-ea"/>
              </a:rPr>
              <a:t>歩行転倒災害編</a:t>
            </a:r>
            <a:r>
              <a:rPr kumimoji="1" lang="en-US" altLang="ja-JP" sz="2000" b="1" dirty="0">
                <a:solidFill>
                  <a:schemeClr val="bg1"/>
                </a:solidFill>
                <a:latin typeface="+mn-ea"/>
              </a:rPr>
              <a:t>〜</a:t>
            </a:r>
            <a:endParaRPr kumimoji="1" lang="ja-JP" altLang="en-US" sz="2000" b="1" dirty="0">
              <a:solidFill>
                <a:schemeClr val="bg1"/>
              </a:solidFill>
              <a:latin typeface="+mn-ea"/>
            </a:endParaRPr>
          </a:p>
        </p:txBody>
      </p:sp>
    </p:spTree>
    <p:extLst>
      <p:ext uri="{BB962C8B-B14F-4D97-AF65-F5344CB8AC3E}">
        <p14:creationId xmlns:p14="http://schemas.microsoft.com/office/powerpoint/2010/main" val="2151908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5F6482F-AED3-CCEE-82CD-E064E137E6FA}"/>
              </a:ext>
            </a:extLst>
          </p:cNvPr>
          <p:cNvSpPr txBox="1"/>
          <p:nvPr/>
        </p:nvSpPr>
        <p:spPr>
          <a:xfrm>
            <a:off x="1623447" y="533791"/>
            <a:ext cx="3611105" cy="400110"/>
          </a:xfrm>
          <a:prstGeom prst="rect">
            <a:avLst/>
          </a:prstGeom>
          <a:noFill/>
        </p:spPr>
        <p:txBody>
          <a:bodyPr wrap="square" rtlCol="0">
            <a:spAutoFit/>
          </a:bodyPr>
          <a:lstStyle/>
          <a:p>
            <a:pPr algn="ctr"/>
            <a:r>
              <a:rPr kumimoji="1" lang="en-US" altLang="ja-JP" sz="2000" b="1" dirty="0">
                <a:solidFill>
                  <a:schemeClr val="bg1"/>
                </a:solidFill>
                <a:latin typeface="+mn-ea"/>
              </a:rPr>
              <a:t>KYT</a:t>
            </a:r>
            <a:r>
              <a:rPr kumimoji="1" lang="ja-JP" altLang="en-US" sz="2000" b="1" dirty="0">
                <a:solidFill>
                  <a:schemeClr val="bg1"/>
                </a:solidFill>
                <a:latin typeface="+mn-ea"/>
              </a:rPr>
              <a:t>シート</a:t>
            </a:r>
            <a:r>
              <a:rPr kumimoji="1" lang="en-US" altLang="ja-JP" sz="2000" b="1" dirty="0">
                <a:solidFill>
                  <a:schemeClr val="bg1"/>
                </a:solidFill>
                <a:latin typeface="+mn-ea"/>
              </a:rPr>
              <a:t> 〜</a:t>
            </a:r>
            <a:r>
              <a:rPr kumimoji="1" lang="ja-JP" altLang="en-US" sz="2000" b="1" dirty="0">
                <a:solidFill>
                  <a:schemeClr val="bg1"/>
                </a:solidFill>
                <a:latin typeface="+mn-ea"/>
              </a:rPr>
              <a:t>洗車場編</a:t>
            </a:r>
            <a:r>
              <a:rPr kumimoji="1" lang="en-US" altLang="ja-JP" sz="2000" b="1" dirty="0">
                <a:solidFill>
                  <a:schemeClr val="bg1"/>
                </a:solidFill>
                <a:latin typeface="+mn-ea"/>
              </a:rPr>
              <a:t>〜</a:t>
            </a:r>
            <a:endParaRPr kumimoji="1" lang="ja-JP" altLang="en-US" sz="2000" b="1" dirty="0">
              <a:solidFill>
                <a:schemeClr val="bg1"/>
              </a:solidFill>
              <a:latin typeface="+mn-ea"/>
            </a:endParaRPr>
          </a:p>
        </p:txBody>
      </p:sp>
      <p:sp>
        <p:nvSpPr>
          <p:cNvPr id="2" name="テキスト ボックス 1">
            <a:extLst>
              <a:ext uri="{FF2B5EF4-FFF2-40B4-BE49-F238E27FC236}">
                <a16:creationId xmlns:a16="http://schemas.microsoft.com/office/drawing/2014/main" id="{5B3C587B-977B-DF7A-5182-88737AC38DFC}"/>
              </a:ext>
            </a:extLst>
          </p:cNvPr>
          <p:cNvSpPr txBox="1"/>
          <p:nvPr/>
        </p:nvSpPr>
        <p:spPr>
          <a:xfrm>
            <a:off x="831273" y="1601373"/>
            <a:ext cx="4239490" cy="338554"/>
          </a:xfrm>
          <a:prstGeom prst="rect">
            <a:avLst/>
          </a:prstGeom>
          <a:noFill/>
        </p:spPr>
        <p:txBody>
          <a:bodyPr wrap="square" rtlCol="0">
            <a:spAutoFit/>
          </a:bodyPr>
          <a:lstStyle/>
          <a:p>
            <a:r>
              <a:rPr kumimoji="1" lang="en-US" altLang="ja-JP" sz="1050" b="1" dirty="0"/>
              <a:t>CASE</a:t>
            </a:r>
            <a:r>
              <a:rPr kumimoji="1" lang="ja-JP" altLang="en-US" sz="1050" b="1" dirty="0"/>
              <a:t>⑪　</a:t>
            </a:r>
            <a:r>
              <a:rPr kumimoji="1" lang="ja-JP" altLang="en-US" sz="1600" b="1" dirty="0"/>
              <a:t>洗車</a:t>
            </a:r>
            <a:endParaRPr kumimoji="1" lang="en-US" altLang="ja-JP" sz="1050" b="1" dirty="0"/>
          </a:p>
        </p:txBody>
      </p:sp>
      <p:sp>
        <p:nvSpPr>
          <p:cNvPr id="3" name="テキスト ボックス 2">
            <a:extLst>
              <a:ext uri="{FF2B5EF4-FFF2-40B4-BE49-F238E27FC236}">
                <a16:creationId xmlns:a16="http://schemas.microsoft.com/office/drawing/2014/main" id="{B62419E4-6B65-0C78-CA87-CF4B21F986A3}"/>
              </a:ext>
            </a:extLst>
          </p:cNvPr>
          <p:cNvSpPr txBox="1"/>
          <p:nvPr/>
        </p:nvSpPr>
        <p:spPr>
          <a:xfrm>
            <a:off x="831272" y="1970705"/>
            <a:ext cx="5201603" cy="646331"/>
          </a:xfrm>
          <a:prstGeom prst="rect">
            <a:avLst/>
          </a:prstGeom>
          <a:noFill/>
        </p:spPr>
        <p:txBody>
          <a:bodyPr wrap="square" rtlCol="0">
            <a:spAutoFit/>
          </a:bodyPr>
          <a:lstStyle/>
          <a:p>
            <a:pPr algn="l"/>
            <a:r>
              <a:rPr lang="ja-JP" altLang="en-US" sz="900" b="0" i="0" u="none" strike="noStrike" baseline="0" dirty="0">
                <a:latin typeface="ShinMGoPr6N-Regular"/>
              </a:rPr>
              <a:t>下</a:t>
            </a:r>
            <a:r>
              <a:rPr lang="ja-JP" altLang="en-US" sz="900" b="0" i="0" u="none" strike="noStrike" baseline="0" dirty="0">
                <a:latin typeface="MaruAntiStd-Regular"/>
              </a:rPr>
              <a:t>のイラストは、エンジニアがお</a:t>
            </a:r>
            <a:r>
              <a:rPr lang="ja-JP" altLang="en-US" sz="900" b="0" i="0" u="none" strike="noStrike" baseline="0" dirty="0">
                <a:latin typeface="ShinMGoPr6N-Regular"/>
              </a:rPr>
              <a:t>客様</a:t>
            </a:r>
            <a:r>
              <a:rPr lang="ja-JP" altLang="en-US" sz="900" b="0" i="0" u="none" strike="noStrike" baseline="0" dirty="0">
                <a:latin typeface="MaruAntiStd-Regular"/>
              </a:rPr>
              <a:t>の</a:t>
            </a:r>
            <a:r>
              <a:rPr lang="ja-JP" altLang="en-US" sz="900" b="0" i="0" u="none" strike="noStrike" baseline="0" dirty="0">
                <a:latin typeface="ShinMGoPr6N-Regular"/>
              </a:rPr>
              <a:t>車</a:t>
            </a:r>
            <a:r>
              <a:rPr lang="ja-JP" altLang="en-US" sz="900" b="0" i="0" u="none" strike="noStrike" baseline="0" dirty="0">
                <a:latin typeface="MaruAntiStd-Regular"/>
              </a:rPr>
              <a:t>を</a:t>
            </a:r>
            <a:r>
              <a:rPr lang="ja-JP" altLang="en-US" sz="900" b="0" i="0" u="none" strike="noStrike" baseline="0" dirty="0">
                <a:latin typeface="ShinMGoPr6N-Regular"/>
              </a:rPr>
              <a:t>洗車</a:t>
            </a:r>
            <a:r>
              <a:rPr lang="ja-JP" altLang="en-US" sz="900" b="0" i="0" u="none" strike="noStrike" baseline="0" dirty="0">
                <a:latin typeface="MaruAntiStd-Regular"/>
              </a:rPr>
              <a:t>しているところです</a:t>
            </a:r>
            <a:r>
              <a:rPr lang="en-US" altLang="ja-JP" sz="900" b="0" i="0" u="none" strike="noStrike" baseline="0" dirty="0">
                <a:latin typeface="ShinMGoPr6N-Regular"/>
              </a:rPr>
              <a:t>｡</a:t>
            </a:r>
          </a:p>
          <a:p>
            <a:pPr algn="l"/>
            <a:r>
              <a:rPr lang="ja-JP" altLang="en-US" sz="900" b="0" i="0" u="none" strike="noStrike" baseline="0" dirty="0">
                <a:latin typeface="ShinMGoPr6N-Regular"/>
              </a:rPr>
              <a:t>危険</a:t>
            </a:r>
            <a:r>
              <a:rPr lang="ja-JP" altLang="en-US" sz="900" b="0" i="0" u="none" strike="noStrike" baseline="0" dirty="0">
                <a:latin typeface="MaruAntiStd-Regular"/>
              </a:rPr>
              <a:t>と</a:t>
            </a:r>
            <a:r>
              <a:rPr lang="ja-JP" altLang="en-US" sz="900" b="0" i="0" u="none" strike="noStrike" baseline="0" dirty="0">
                <a:latin typeface="ShinMGoPr6N-Regular"/>
              </a:rPr>
              <a:t>思</a:t>
            </a:r>
            <a:r>
              <a:rPr lang="ja-JP" altLang="en-US" sz="900" b="0" i="0" u="none" strike="noStrike" baseline="0" dirty="0">
                <a:latin typeface="MaruAntiStd-Regular"/>
              </a:rPr>
              <a:t>われる</a:t>
            </a:r>
            <a:r>
              <a:rPr lang="ja-JP" altLang="en-US" sz="900" b="0" i="0" u="none" strike="noStrike" baseline="0" dirty="0">
                <a:latin typeface="ShinMGoPr6N-Regular"/>
              </a:rPr>
              <a:t>箇所</a:t>
            </a:r>
            <a:r>
              <a:rPr lang="ja-JP" altLang="en-US" sz="900" b="0" i="0" u="none" strike="noStrike" baseline="0" dirty="0">
                <a:latin typeface="MaruAntiStd-Regular"/>
              </a:rPr>
              <a:t>となぜ</a:t>
            </a:r>
            <a:r>
              <a:rPr lang="ja-JP" altLang="en-US" sz="900" b="0" i="0" u="none" strike="noStrike" baseline="0" dirty="0">
                <a:latin typeface="ShinMGoPr6N-Regular"/>
              </a:rPr>
              <a:t>危険</a:t>
            </a:r>
            <a:r>
              <a:rPr lang="ja-JP" altLang="en-US" sz="900" b="0" i="0" u="none" strike="noStrike" baseline="0" dirty="0">
                <a:latin typeface="MaruAntiStd-Regular"/>
              </a:rPr>
              <a:t>か、さらに</a:t>
            </a:r>
            <a:r>
              <a:rPr lang="ja-JP" altLang="en-US" sz="900" b="0" i="0" u="none" strike="noStrike" baseline="0" dirty="0">
                <a:latin typeface="ShinMGoPr6N-Regular"/>
              </a:rPr>
              <a:t>安全</a:t>
            </a:r>
            <a:r>
              <a:rPr lang="ja-JP" altLang="en-US" sz="900" b="0" i="0" u="none" strike="noStrike" baseline="0" dirty="0">
                <a:latin typeface="MaruAntiStd-Regular"/>
              </a:rPr>
              <a:t>にするためには、どのようにしたら</a:t>
            </a:r>
            <a:r>
              <a:rPr lang="ja-JP" altLang="en-US" sz="900" b="0" i="0" u="none" strike="noStrike" baseline="0" dirty="0">
                <a:latin typeface="ShinMGoPr6N-Regular"/>
              </a:rPr>
              <a:t>良</a:t>
            </a:r>
            <a:r>
              <a:rPr lang="ja-JP" altLang="en-US" sz="900" b="0" i="0" u="none" strike="noStrike" baseline="0" dirty="0">
                <a:latin typeface="MaruAntiStd-Regular"/>
              </a:rPr>
              <a:t>いか</a:t>
            </a:r>
            <a:r>
              <a:rPr lang="ja-JP" altLang="en-US" sz="900" b="0" i="0" u="none" strike="noStrike" baseline="0" dirty="0">
                <a:latin typeface="ShinMGoPr6N-Regular"/>
              </a:rPr>
              <a:t>各自</a:t>
            </a:r>
            <a:r>
              <a:rPr lang="ja-JP" altLang="en-US" sz="900" b="0" i="0" u="none" strike="noStrike" baseline="0" dirty="0">
                <a:latin typeface="MaruAntiStd-Regular"/>
              </a:rPr>
              <a:t>で</a:t>
            </a:r>
          </a:p>
          <a:p>
            <a:pPr algn="l"/>
            <a:r>
              <a:rPr lang="ja-JP" altLang="en-US" sz="900" b="0" i="0" u="none" strike="noStrike" baseline="0" dirty="0">
                <a:latin typeface="ShinMGoPr6N-Regular"/>
              </a:rPr>
              <a:t>書</a:t>
            </a:r>
            <a:r>
              <a:rPr lang="ja-JP" altLang="en-US" sz="900" b="0" i="0" u="none" strike="noStrike" baseline="0" dirty="0">
                <a:latin typeface="MaruAntiStd-Regular"/>
              </a:rPr>
              <a:t>き</a:t>
            </a:r>
            <a:r>
              <a:rPr lang="ja-JP" altLang="en-US" sz="900" b="0" i="0" u="none" strike="noStrike" baseline="0" dirty="0">
                <a:latin typeface="ShinMGoPr6N-Regular"/>
              </a:rPr>
              <a:t>出</a:t>
            </a:r>
            <a:r>
              <a:rPr lang="ja-JP" altLang="en-US" sz="900" b="0" i="0" u="none" strike="noStrike" baseline="0" dirty="0">
                <a:latin typeface="MaruAntiStd-Regular"/>
              </a:rPr>
              <a:t>してください。</a:t>
            </a:r>
          </a:p>
          <a:p>
            <a:pPr algn="l"/>
            <a:r>
              <a:rPr lang="ja-JP" altLang="en-US" sz="900" b="0" i="0" u="none" strike="noStrike" baseline="0" dirty="0">
                <a:latin typeface="ShinMGoPr6N-Regular"/>
              </a:rPr>
              <a:t>次</a:t>
            </a:r>
            <a:r>
              <a:rPr lang="ja-JP" altLang="en-US" sz="900" b="0" i="0" u="none" strike="noStrike" baseline="0" dirty="0">
                <a:latin typeface="MaruAntiStd-Regular"/>
              </a:rPr>
              <a:t>に、</a:t>
            </a:r>
            <a:r>
              <a:rPr lang="ja-JP" altLang="en-US" sz="900" b="0" i="0" u="none" strike="noStrike" baseline="0" dirty="0">
                <a:latin typeface="ShinMGoPr6N-Regular"/>
              </a:rPr>
              <a:t>書</a:t>
            </a:r>
            <a:r>
              <a:rPr lang="ja-JP" altLang="en-US" sz="900" b="0" i="0" u="none" strike="noStrike" baseline="0" dirty="0">
                <a:latin typeface="MaruAntiStd-Regular"/>
              </a:rPr>
              <a:t>き</a:t>
            </a:r>
            <a:r>
              <a:rPr lang="ja-JP" altLang="en-US" sz="900" b="0" i="0" u="none" strike="noStrike" baseline="0" dirty="0">
                <a:latin typeface="ShinMGoPr6N-Regular"/>
              </a:rPr>
              <a:t>出</a:t>
            </a:r>
            <a:r>
              <a:rPr lang="ja-JP" altLang="en-US" sz="900" b="0" i="0" u="none" strike="noStrike" baseline="0" dirty="0">
                <a:latin typeface="MaruAntiStd-Regular"/>
              </a:rPr>
              <a:t>した</a:t>
            </a:r>
            <a:r>
              <a:rPr lang="ja-JP" altLang="en-US" sz="900" b="0" i="0" u="none" strike="noStrike" baseline="0" dirty="0">
                <a:latin typeface="ShinMGoPr6N-Regular"/>
              </a:rPr>
              <a:t>内容</a:t>
            </a:r>
            <a:r>
              <a:rPr lang="ja-JP" altLang="en-US" sz="900" b="0" i="0" u="none" strike="noStrike" baseline="0" dirty="0">
                <a:latin typeface="MaruAntiStd-Regular"/>
              </a:rPr>
              <a:t>をスタッフ</a:t>
            </a:r>
            <a:r>
              <a:rPr lang="ja-JP" altLang="en-US" sz="900" b="0" i="0" u="none" strike="noStrike" baseline="0" dirty="0">
                <a:latin typeface="ShinMGoPr6N-Regular"/>
              </a:rPr>
              <a:t>全員</a:t>
            </a:r>
            <a:r>
              <a:rPr lang="ja-JP" altLang="en-US" sz="900" b="0" i="0" u="none" strike="noStrike" baseline="0" dirty="0">
                <a:latin typeface="MaruAntiStd-Regular"/>
              </a:rPr>
              <a:t>で</a:t>
            </a:r>
            <a:r>
              <a:rPr lang="ja-JP" altLang="en-US" sz="900" b="0" i="0" u="none" strike="noStrike" baseline="0" dirty="0">
                <a:latin typeface="ShinMGoPr6N-Regular"/>
              </a:rPr>
              <a:t>話</a:t>
            </a:r>
            <a:r>
              <a:rPr lang="ja-JP" altLang="en-US" sz="900" b="0" i="0" u="none" strike="noStrike" baseline="0" dirty="0">
                <a:latin typeface="MaruAntiStd-Regular"/>
              </a:rPr>
              <a:t>し</a:t>
            </a:r>
            <a:r>
              <a:rPr lang="ja-JP" altLang="en-US" sz="900" b="0" i="0" u="none" strike="noStrike" baseline="0" dirty="0">
                <a:latin typeface="ShinMGoPr6N-Regular"/>
              </a:rPr>
              <a:t>合</a:t>
            </a:r>
            <a:r>
              <a:rPr lang="ja-JP" altLang="en-US" sz="900" b="0" i="0" u="none" strike="noStrike" baseline="0" dirty="0">
                <a:latin typeface="MaruAntiStd-Regular"/>
              </a:rPr>
              <a:t>い、</a:t>
            </a:r>
            <a:r>
              <a:rPr lang="ja-JP" altLang="en-US" sz="900" b="0" i="0" u="none" strike="noStrike" baseline="0" dirty="0">
                <a:latin typeface="ShinMGoPr6N-Regular"/>
              </a:rPr>
              <a:t>意見交換</a:t>
            </a:r>
            <a:r>
              <a:rPr lang="ja-JP" altLang="en-US" sz="900" b="0" i="0" u="none" strike="noStrike" baseline="0" dirty="0">
                <a:latin typeface="MaruAntiStd-Regular"/>
              </a:rPr>
              <a:t>してください。</a:t>
            </a:r>
            <a:endParaRPr kumimoji="1" lang="ja-JP" altLang="en-US" sz="900" dirty="0"/>
          </a:p>
        </p:txBody>
      </p:sp>
      <p:sp>
        <p:nvSpPr>
          <p:cNvPr id="10" name="テキスト ボックス 9">
            <a:extLst>
              <a:ext uri="{FF2B5EF4-FFF2-40B4-BE49-F238E27FC236}">
                <a16:creationId xmlns:a16="http://schemas.microsoft.com/office/drawing/2014/main" id="{138BADF9-EC7B-626E-DC75-444205A81AFB}"/>
              </a:ext>
            </a:extLst>
          </p:cNvPr>
          <p:cNvSpPr txBox="1"/>
          <p:nvPr/>
        </p:nvSpPr>
        <p:spPr>
          <a:xfrm>
            <a:off x="1367542" y="6490559"/>
            <a:ext cx="4122916" cy="230832"/>
          </a:xfrm>
          <a:prstGeom prst="rect">
            <a:avLst/>
          </a:prstGeom>
          <a:noFill/>
        </p:spPr>
        <p:txBody>
          <a:bodyPr wrap="square" rtlCol="0">
            <a:spAutoFit/>
          </a:bodyPr>
          <a:lstStyle/>
          <a:p>
            <a:pPr algn="ctr"/>
            <a:r>
              <a:rPr kumimoji="1" lang="ja-JP" altLang="en-US" sz="900" dirty="0"/>
              <a:t>状況：</a:t>
            </a:r>
            <a:r>
              <a:rPr lang="ja-JP" altLang="en-US" sz="900" b="0" i="0" u="none" strike="noStrike" baseline="0" dirty="0">
                <a:latin typeface="MaruAntiStd-Regular"/>
              </a:rPr>
              <a:t>タイヤに</a:t>
            </a:r>
            <a:r>
              <a:rPr lang="ja-JP" altLang="en-US" sz="900" b="0" i="0" u="none" strike="noStrike" baseline="0" dirty="0">
                <a:latin typeface="ShinMGoPr6N-Regular"/>
              </a:rPr>
              <a:t>乗</a:t>
            </a:r>
            <a:r>
              <a:rPr lang="ja-JP" altLang="en-US" sz="900" b="0" i="0" u="none" strike="noStrike" baseline="0" dirty="0">
                <a:latin typeface="MaruAntiStd-Regular"/>
              </a:rPr>
              <a:t>り</a:t>
            </a:r>
            <a:r>
              <a:rPr lang="ja-JP" altLang="en-US" sz="900" b="0" i="0" u="none" strike="noStrike" baseline="0" dirty="0">
                <a:latin typeface="ShinMGoPr6N-Regular"/>
              </a:rPr>
              <a:t>洗車</a:t>
            </a:r>
            <a:r>
              <a:rPr lang="ja-JP" altLang="en-US" sz="900" b="0" i="0" u="none" strike="noStrike" baseline="0" dirty="0">
                <a:latin typeface="MaruAntiStd-Regular"/>
              </a:rPr>
              <a:t>している</a:t>
            </a:r>
            <a:endParaRPr kumimoji="1" lang="ja-JP" altLang="en-US" sz="900" dirty="0"/>
          </a:p>
        </p:txBody>
      </p:sp>
      <p:graphicFrame>
        <p:nvGraphicFramePr>
          <p:cNvPr id="5" name="表 4">
            <a:extLst>
              <a:ext uri="{FF2B5EF4-FFF2-40B4-BE49-F238E27FC236}">
                <a16:creationId xmlns:a16="http://schemas.microsoft.com/office/drawing/2014/main" id="{6000336C-6C4C-906B-2408-FA727CBE0236}"/>
              </a:ext>
            </a:extLst>
          </p:cNvPr>
          <p:cNvGraphicFramePr>
            <a:graphicFrameLocks noGrp="1"/>
          </p:cNvGraphicFramePr>
          <p:nvPr/>
        </p:nvGraphicFramePr>
        <p:xfrm>
          <a:off x="321589" y="6908798"/>
          <a:ext cx="6210105" cy="2563571"/>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349062715"/>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800002028"/>
                  </a:ext>
                </a:extLst>
              </a:tr>
            </a:tbl>
          </a:graphicData>
        </a:graphic>
      </p:graphicFrame>
      <p:pic>
        <p:nvPicPr>
          <p:cNvPr id="12" name="図 11">
            <a:extLst>
              <a:ext uri="{FF2B5EF4-FFF2-40B4-BE49-F238E27FC236}">
                <a16:creationId xmlns:a16="http://schemas.microsoft.com/office/drawing/2014/main" id="{430D8C49-F6F1-AEE0-97DD-DDAC0387E652}"/>
              </a:ext>
            </a:extLst>
          </p:cNvPr>
          <p:cNvPicPr>
            <a:picLocks noChangeAspect="1"/>
          </p:cNvPicPr>
          <p:nvPr/>
        </p:nvPicPr>
        <p:blipFill>
          <a:blip r:embed="rId2"/>
          <a:stretch>
            <a:fillRect/>
          </a:stretch>
        </p:blipFill>
        <p:spPr>
          <a:xfrm>
            <a:off x="334115" y="3028386"/>
            <a:ext cx="6188408" cy="3420000"/>
          </a:xfrm>
          <a:prstGeom prst="rect">
            <a:avLst/>
          </a:prstGeom>
        </p:spPr>
      </p:pic>
    </p:spTree>
    <p:extLst>
      <p:ext uri="{BB962C8B-B14F-4D97-AF65-F5344CB8AC3E}">
        <p14:creationId xmlns:p14="http://schemas.microsoft.com/office/powerpoint/2010/main" val="2977241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4AF27D7-B907-E001-6997-6C6734518B68}"/>
              </a:ext>
            </a:extLst>
          </p:cNvPr>
          <p:cNvPicPr>
            <a:picLocks noChangeAspect="1"/>
          </p:cNvPicPr>
          <p:nvPr/>
        </p:nvPicPr>
        <p:blipFill>
          <a:blip r:embed="rId2"/>
          <a:stretch>
            <a:fillRect/>
          </a:stretch>
        </p:blipFill>
        <p:spPr>
          <a:xfrm>
            <a:off x="956912" y="1519620"/>
            <a:ext cx="948140" cy="902170"/>
          </a:xfrm>
          <a:prstGeom prst="rect">
            <a:avLst/>
          </a:prstGeom>
        </p:spPr>
      </p:pic>
      <p:sp>
        <p:nvSpPr>
          <p:cNvPr id="9" name="テキスト ボックス 8">
            <a:extLst>
              <a:ext uri="{FF2B5EF4-FFF2-40B4-BE49-F238E27FC236}">
                <a16:creationId xmlns:a16="http://schemas.microsoft.com/office/drawing/2014/main" id="{CE19870E-D1A7-49F8-B5F7-F3465100F3A1}"/>
              </a:ext>
            </a:extLst>
          </p:cNvPr>
          <p:cNvSpPr txBox="1"/>
          <p:nvPr/>
        </p:nvSpPr>
        <p:spPr>
          <a:xfrm>
            <a:off x="1905052" y="1840556"/>
            <a:ext cx="4626642" cy="500137"/>
          </a:xfrm>
          <a:prstGeom prst="rect">
            <a:avLst/>
          </a:prstGeom>
          <a:noFill/>
        </p:spPr>
        <p:txBody>
          <a:bodyPr wrap="square" rtlCol="0">
            <a:spAutoFit/>
          </a:bodyPr>
          <a:lstStyle/>
          <a:p>
            <a:r>
              <a:rPr kumimoji="1" lang="en-US" altLang="ja-JP" sz="1050" b="1" dirty="0"/>
              <a:t>CASE</a:t>
            </a:r>
            <a:r>
              <a:rPr kumimoji="1" lang="ja-JP" altLang="en-US" sz="1050" b="1" dirty="0"/>
              <a:t>⑪　</a:t>
            </a:r>
            <a:r>
              <a:rPr kumimoji="1" lang="en-US" altLang="ja-JP" sz="1050" b="1" dirty="0">
                <a:solidFill>
                  <a:srgbClr val="FF6600"/>
                </a:solidFill>
              </a:rPr>
              <a:t>【</a:t>
            </a:r>
            <a:r>
              <a:rPr kumimoji="1" lang="ja-JP" altLang="en-US" sz="1050" b="1" dirty="0">
                <a:solidFill>
                  <a:srgbClr val="FF6600"/>
                </a:solidFill>
              </a:rPr>
              <a:t>危険要因の例</a:t>
            </a:r>
            <a:r>
              <a:rPr kumimoji="1" lang="en-US" altLang="ja-JP" sz="1050" b="1" dirty="0">
                <a:solidFill>
                  <a:srgbClr val="FF6600"/>
                </a:solidFill>
              </a:rPr>
              <a:t>】</a:t>
            </a:r>
          </a:p>
          <a:p>
            <a:r>
              <a:rPr lang="ja-JP" altLang="en-US" sz="1600" b="1" i="0" u="none" strike="noStrike" baseline="0" dirty="0">
                <a:latin typeface="MaruAntiStd-Medium"/>
              </a:rPr>
              <a:t>タイヤに</a:t>
            </a:r>
            <a:r>
              <a:rPr lang="ja-JP" altLang="en-US" sz="1600" b="1" i="0" u="none" strike="noStrike" baseline="0" dirty="0">
                <a:latin typeface="ShinMGoPro-Medium"/>
              </a:rPr>
              <a:t>乗</a:t>
            </a:r>
            <a:r>
              <a:rPr lang="ja-JP" altLang="en-US" sz="1600" b="1" i="0" u="none" strike="noStrike" baseline="0" dirty="0">
                <a:latin typeface="MaruAntiStd-Medium"/>
              </a:rPr>
              <a:t>り</a:t>
            </a:r>
            <a:r>
              <a:rPr lang="ja-JP" altLang="en-US" sz="1600" b="1" i="0" u="none" strike="noStrike" baseline="0" dirty="0">
                <a:latin typeface="ShinMGoPro-Medium"/>
              </a:rPr>
              <a:t>洗車</a:t>
            </a:r>
            <a:r>
              <a:rPr lang="ja-JP" altLang="en-US" sz="1600" b="1" i="0" u="none" strike="noStrike" baseline="0" dirty="0">
                <a:latin typeface="MaruAntiStd-Medium"/>
              </a:rPr>
              <a:t>している</a:t>
            </a:r>
            <a:endParaRPr kumimoji="1" lang="en-US" altLang="ja-JP" sz="900" b="1" dirty="0"/>
          </a:p>
        </p:txBody>
      </p:sp>
      <p:graphicFrame>
        <p:nvGraphicFramePr>
          <p:cNvPr id="7" name="表 6">
            <a:extLst>
              <a:ext uri="{FF2B5EF4-FFF2-40B4-BE49-F238E27FC236}">
                <a16:creationId xmlns:a16="http://schemas.microsoft.com/office/drawing/2014/main" id="{0B2888A5-BE71-CE68-0392-616F90F43C2E}"/>
              </a:ext>
            </a:extLst>
          </p:cNvPr>
          <p:cNvGraphicFramePr>
            <a:graphicFrameLocks noGrp="1"/>
          </p:cNvGraphicFramePr>
          <p:nvPr/>
        </p:nvGraphicFramePr>
        <p:xfrm>
          <a:off x="321589" y="6908798"/>
          <a:ext cx="6210105" cy="2541267"/>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タイヤに乗って洗車している</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・靴が滑って床に転倒する恐れがある</a:t>
                      </a:r>
                      <a:endParaRPr kumimoji="1" lang="en-US" altLang="ja-JP" sz="800" b="0" i="0" u="none" strike="noStrike" kern="1200" baseline="0" dirty="0">
                        <a:solidFill>
                          <a:schemeClr val="tx1"/>
                        </a:solidFill>
                        <a:latin typeface="+mn-lt"/>
                        <a:ea typeface="+mn-ea"/>
                        <a:cs typeface="+mn-cs"/>
                      </a:endParaRPr>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両手が塞がっている</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・不安定な作業で、バランスを崩した際、</a:t>
                      </a:r>
                    </a:p>
                    <a:p>
                      <a:r>
                        <a:rPr kumimoji="1" lang="ja-JP" altLang="en-US" sz="800" b="0" i="0" u="none" strike="noStrike" kern="1200" baseline="0" dirty="0">
                          <a:solidFill>
                            <a:schemeClr val="tx1"/>
                          </a:solidFill>
                          <a:latin typeface="+mn-lt"/>
                          <a:ea typeface="+mn-ea"/>
                          <a:cs typeface="+mn-cs"/>
                        </a:rPr>
                        <a:t>　掴まるところがなく、転倒する恐れがある</a:t>
                      </a: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洗車ホースが</a:t>
                      </a:r>
                      <a:r>
                        <a:rPr kumimoji="1" lang="ja-JP" altLang="en-US" sz="800" b="0" i="0" u="none" strike="noStrike" kern="1200" baseline="0">
                          <a:solidFill>
                            <a:schemeClr val="tx1"/>
                          </a:solidFill>
                          <a:latin typeface="+mn-lt"/>
                          <a:ea typeface="+mn-ea"/>
                          <a:cs typeface="+mn-cs"/>
                        </a:rPr>
                        <a:t>タイヤの</a:t>
                      </a:r>
                      <a:endParaRPr kumimoji="1" lang="en-US" altLang="ja-JP" sz="800" b="0" i="0" u="none" strike="noStrike" kern="1200" baseline="0" dirty="0">
                        <a:solidFill>
                          <a:schemeClr val="tx1"/>
                        </a:solidFill>
                        <a:latin typeface="+mn-lt"/>
                        <a:ea typeface="+mn-ea"/>
                        <a:cs typeface="+mn-cs"/>
                      </a:endParaRPr>
                    </a:p>
                    <a:p>
                      <a:r>
                        <a:rPr kumimoji="1" lang="ja-JP" altLang="en-US" sz="800" b="0" i="0" u="none" strike="noStrike" kern="1200" baseline="0">
                          <a:solidFill>
                            <a:schemeClr val="tx1"/>
                          </a:solidFill>
                          <a:latin typeface="+mn-lt"/>
                          <a:ea typeface="+mn-ea"/>
                          <a:cs typeface="+mn-cs"/>
                        </a:rPr>
                        <a:t>近くにある</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・ホースが短く、タイヤから降りた際、</a:t>
                      </a:r>
                    </a:p>
                    <a:p>
                      <a:r>
                        <a:rPr kumimoji="1" lang="ja-JP" altLang="en-US" sz="800" b="0" i="0" u="none" strike="noStrike" kern="1200" baseline="0" dirty="0">
                          <a:solidFill>
                            <a:schemeClr val="tx1"/>
                          </a:solidFill>
                          <a:latin typeface="+mn-lt"/>
                          <a:ea typeface="+mn-ea"/>
                          <a:cs typeface="+mn-cs"/>
                        </a:rPr>
                        <a:t>　足に絡まり転倒する恐れがある</a:t>
                      </a:r>
                      <a:endParaRPr kumimoji="1" lang="en-US" altLang="ja-JP"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349062715"/>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床にジョッキ、バケツなどが</a:t>
                      </a:r>
                    </a:p>
                    <a:p>
                      <a:r>
                        <a:rPr kumimoji="1" lang="ja-JP" altLang="en-US" sz="800" b="0" i="0" u="none" strike="noStrike" kern="1200" baseline="0" dirty="0">
                          <a:solidFill>
                            <a:schemeClr val="tx1"/>
                          </a:solidFill>
                          <a:latin typeface="+mn-lt"/>
                          <a:ea typeface="+mn-ea"/>
                          <a:cs typeface="+mn-cs"/>
                        </a:rPr>
                        <a:t>散乱</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・タイヤから降りようとした際、</a:t>
                      </a:r>
                    </a:p>
                    <a:p>
                      <a:r>
                        <a:rPr kumimoji="1" lang="ja-JP" altLang="en-US" sz="800" b="0" i="0" u="none" strike="noStrike" kern="1200" baseline="0" dirty="0">
                          <a:solidFill>
                            <a:schemeClr val="tx1"/>
                          </a:solidFill>
                          <a:latin typeface="+mn-lt"/>
                          <a:ea typeface="+mn-ea"/>
                          <a:cs typeface="+mn-cs"/>
                        </a:rPr>
                        <a:t>　つまづく恐れがある</a:t>
                      </a:r>
                      <a:endParaRPr kumimoji="1" lang="en-US" altLang="ja-JP"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267026478"/>
                  </a:ext>
                </a:extLst>
              </a:tr>
            </a:tbl>
          </a:graphicData>
        </a:graphic>
      </p:graphicFrame>
      <p:grpSp>
        <p:nvGrpSpPr>
          <p:cNvPr id="10" name="グループ化 9">
            <a:extLst>
              <a:ext uri="{FF2B5EF4-FFF2-40B4-BE49-F238E27FC236}">
                <a16:creationId xmlns:a16="http://schemas.microsoft.com/office/drawing/2014/main" id="{019AF74B-9E57-95ED-CC48-10588BBEC27F}"/>
              </a:ext>
            </a:extLst>
          </p:cNvPr>
          <p:cNvGrpSpPr/>
          <p:nvPr/>
        </p:nvGrpSpPr>
        <p:grpSpPr>
          <a:xfrm>
            <a:off x="426454" y="7344507"/>
            <a:ext cx="346829" cy="330013"/>
            <a:chOff x="458230" y="7496278"/>
            <a:chExt cx="346829" cy="330013"/>
          </a:xfrm>
        </p:grpSpPr>
        <p:pic>
          <p:nvPicPr>
            <p:cNvPr id="12" name="図 11" descr="アイコン&#10;&#10;自動的に生成された説明">
              <a:extLst>
                <a:ext uri="{FF2B5EF4-FFF2-40B4-BE49-F238E27FC236}">
                  <a16:creationId xmlns:a16="http://schemas.microsoft.com/office/drawing/2014/main" id="{2FBBFFF1-9EE3-2B8C-EFD8-486FA26FE26B}"/>
                </a:ext>
              </a:extLst>
            </p:cNvPr>
            <p:cNvPicPr>
              <a:picLocks noChangeAspect="1"/>
            </p:cNvPicPr>
            <p:nvPr/>
          </p:nvPicPr>
          <p:blipFill>
            <a:blip r:embed="rId3"/>
            <a:stretch>
              <a:fillRect/>
            </a:stretch>
          </p:blipFill>
          <p:spPr>
            <a:xfrm>
              <a:off x="458230" y="7496278"/>
              <a:ext cx="346829" cy="330013"/>
            </a:xfrm>
            <a:prstGeom prst="rect">
              <a:avLst/>
            </a:prstGeom>
          </p:spPr>
        </p:pic>
        <p:sp>
          <p:nvSpPr>
            <p:cNvPr id="22" name="テキスト ボックス 21">
              <a:extLst>
                <a:ext uri="{FF2B5EF4-FFF2-40B4-BE49-F238E27FC236}">
                  <a16:creationId xmlns:a16="http://schemas.microsoft.com/office/drawing/2014/main" id="{B8D4D2F5-7725-D3D4-925D-0DED9A701DB4}"/>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23" name="グループ化 22">
            <a:extLst>
              <a:ext uri="{FF2B5EF4-FFF2-40B4-BE49-F238E27FC236}">
                <a16:creationId xmlns:a16="http://schemas.microsoft.com/office/drawing/2014/main" id="{88D3600C-F1BE-FDFA-09DB-4379E42AD593}"/>
              </a:ext>
            </a:extLst>
          </p:cNvPr>
          <p:cNvGrpSpPr/>
          <p:nvPr/>
        </p:nvGrpSpPr>
        <p:grpSpPr>
          <a:xfrm>
            <a:off x="426454" y="7906546"/>
            <a:ext cx="346829" cy="330013"/>
            <a:chOff x="458230" y="7496278"/>
            <a:chExt cx="346829" cy="330013"/>
          </a:xfrm>
        </p:grpSpPr>
        <p:pic>
          <p:nvPicPr>
            <p:cNvPr id="24" name="図 23" descr="アイコン&#10;&#10;自動的に生成された説明">
              <a:extLst>
                <a:ext uri="{FF2B5EF4-FFF2-40B4-BE49-F238E27FC236}">
                  <a16:creationId xmlns:a16="http://schemas.microsoft.com/office/drawing/2014/main" id="{1A59DCDA-888B-727D-6761-D307B3C2BFD6}"/>
                </a:ext>
              </a:extLst>
            </p:cNvPr>
            <p:cNvPicPr>
              <a:picLocks noChangeAspect="1"/>
            </p:cNvPicPr>
            <p:nvPr/>
          </p:nvPicPr>
          <p:blipFill>
            <a:blip r:embed="rId3"/>
            <a:stretch>
              <a:fillRect/>
            </a:stretch>
          </p:blipFill>
          <p:spPr>
            <a:xfrm>
              <a:off x="458230" y="7496278"/>
              <a:ext cx="346829" cy="330013"/>
            </a:xfrm>
            <a:prstGeom prst="rect">
              <a:avLst/>
            </a:prstGeom>
          </p:spPr>
        </p:pic>
        <p:sp>
          <p:nvSpPr>
            <p:cNvPr id="25" name="テキスト ボックス 24">
              <a:extLst>
                <a:ext uri="{FF2B5EF4-FFF2-40B4-BE49-F238E27FC236}">
                  <a16:creationId xmlns:a16="http://schemas.microsoft.com/office/drawing/2014/main" id="{554EFE8B-30A5-EFAE-7CA0-BA02BB1F508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grpSp>
        <p:nvGrpSpPr>
          <p:cNvPr id="26" name="グループ化 25">
            <a:extLst>
              <a:ext uri="{FF2B5EF4-FFF2-40B4-BE49-F238E27FC236}">
                <a16:creationId xmlns:a16="http://schemas.microsoft.com/office/drawing/2014/main" id="{CDA40D8D-5C2D-F25C-1F2F-E14A02DA05DE}"/>
              </a:ext>
            </a:extLst>
          </p:cNvPr>
          <p:cNvGrpSpPr/>
          <p:nvPr/>
        </p:nvGrpSpPr>
        <p:grpSpPr>
          <a:xfrm>
            <a:off x="421298" y="8468585"/>
            <a:ext cx="346829" cy="330013"/>
            <a:chOff x="458230" y="7496278"/>
            <a:chExt cx="346829" cy="330013"/>
          </a:xfrm>
        </p:grpSpPr>
        <p:pic>
          <p:nvPicPr>
            <p:cNvPr id="27" name="図 26" descr="アイコン&#10;&#10;自動的に生成された説明">
              <a:extLst>
                <a:ext uri="{FF2B5EF4-FFF2-40B4-BE49-F238E27FC236}">
                  <a16:creationId xmlns:a16="http://schemas.microsoft.com/office/drawing/2014/main" id="{2A47E4A0-3BF1-1437-DA3E-FB6C0A19D443}"/>
                </a:ext>
              </a:extLst>
            </p:cNvPr>
            <p:cNvPicPr>
              <a:picLocks noChangeAspect="1"/>
            </p:cNvPicPr>
            <p:nvPr/>
          </p:nvPicPr>
          <p:blipFill>
            <a:blip r:embed="rId3"/>
            <a:stretch>
              <a:fillRect/>
            </a:stretch>
          </p:blipFill>
          <p:spPr>
            <a:xfrm>
              <a:off x="458230" y="7496278"/>
              <a:ext cx="346829" cy="330013"/>
            </a:xfrm>
            <a:prstGeom prst="rect">
              <a:avLst/>
            </a:prstGeom>
          </p:spPr>
        </p:pic>
        <p:sp>
          <p:nvSpPr>
            <p:cNvPr id="28" name="テキスト ボックス 27">
              <a:extLst>
                <a:ext uri="{FF2B5EF4-FFF2-40B4-BE49-F238E27FC236}">
                  <a16:creationId xmlns:a16="http://schemas.microsoft.com/office/drawing/2014/main" id="{5DB66486-856A-AA20-9BC1-D80FA83638F3}"/>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3</a:t>
              </a:r>
              <a:endParaRPr kumimoji="1" lang="ja-JP" altLang="en-US" sz="1050" dirty="0"/>
            </a:p>
          </p:txBody>
        </p:sp>
      </p:grpSp>
      <p:pic>
        <p:nvPicPr>
          <p:cNvPr id="17" name="図 16" descr="ダイアグラム, 設計図&#10;&#10;自動的に生成された説明">
            <a:extLst>
              <a:ext uri="{FF2B5EF4-FFF2-40B4-BE49-F238E27FC236}">
                <a16:creationId xmlns:a16="http://schemas.microsoft.com/office/drawing/2014/main" id="{37F60819-34F2-C01B-F520-2C1784969060}"/>
              </a:ext>
            </a:extLst>
          </p:cNvPr>
          <p:cNvPicPr>
            <a:picLocks noChangeAspect="1"/>
          </p:cNvPicPr>
          <p:nvPr/>
        </p:nvPicPr>
        <p:blipFill>
          <a:blip r:embed="rId4"/>
          <a:stretch>
            <a:fillRect/>
          </a:stretch>
        </p:blipFill>
        <p:spPr>
          <a:xfrm>
            <a:off x="334109" y="3031735"/>
            <a:ext cx="6188406" cy="3420000"/>
          </a:xfrm>
          <a:prstGeom prst="rect">
            <a:avLst/>
          </a:prstGeom>
        </p:spPr>
      </p:pic>
      <p:grpSp>
        <p:nvGrpSpPr>
          <p:cNvPr id="18" name="グループ化 17">
            <a:extLst>
              <a:ext uri="{FF2B5EF4-FFF2-40B4-BE49-F238E27FC236}">
                <a16:creationId xmlns:a16="http://schemas.microsoft.com/office/drawing/2014/main" id="{B7EE9D52-4AD5-E8EA-9945-BF67B23382F2}"/>
              </a:ext>
            </a:extLst>
          </p:cNvPr>
          <p:cNvGrpSpPr/>
          <p:nvPr/>
        </p:nvGrpSpPr>
        <p:grpSpPr>
          <a:xfrm>
            <a:off x="421297" y="8995314"/>
            <a:ext cx="346829" cy="330013"/>
            <a:chOff x="458230" y="7496278"/>
            <a:chExt cx="346829" cy="330013"/>
          </a:xfrm>
        </p:grpSpPr>
        <p:pic>
          <p:nvPicPr>
            <p:cNvPr id="19" name="図 18" descr="アイコン&#10;&#10;自動的に生成された説明">
              <a:extLst>
                <a:ext uri="{FF2B5EF4-FFF2-40B4-BE49-F238E27FC236}">
                  <a16:creationId xmlns:a16="http://schemas.microsoft.com/office/drawing/2014/main" id="{13EDDA86-E7C7-BB00-8BD1-1138004A1A80}"/>
                </a:ext>
              </a:extLst>
            </p:cNvPr>
            <p:cNvPicPr>
              <a:picLocks noChangeAspect="1"/>
            </p:cNvPicPr>
            <p:nvPr/>
          </p:nvPicPr>
          <p:blipFill>
            <a:blip r:embed="rId3"/>
            <a:stretch>
              <a:fillRect/>
            </a:stretch>
          </p:blipFill>
          <p:spPr>
            <a:xfrm>
              <a:off x="458230" y="7496278"/>
              <a:ext cx="346829" cy="330013"/>
            </a:xfrm>
            <a:prstGeom prst="rect">
              <a:avLst/>
            </a:prstGeom>
          </p:spPr>
        </p:pic>
        <p:sp>
          <p:nvSpPr>
            <p:cNvPr id="20" name="テキスト ボックス 19">
              <a:extLst>
                <a:ext uri="{FF2B5EF4-FFF2-40B4-BE49-F238E27FC236}">
                  <a16:creationId xmlns:a16="http://schemas.microsoft.com/office/drawing/2014/main" id="{690033FE-945D-2BAD-A33D-89321D47E260}"/>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4</a:t>
              </a:r>
              <a:endParaRPr kumimoji="1" lang="ja-JP" altLang="en-US" sz="1050" dirty="0"/>
            </a:p>
          </p:txBody>
        </p:sp>
      </p:grpSp>
      <p:sp>
        <p:nvSpPr>
          <p:cNvPr id="5" name="テキスト ボックス 4">
            <a:extLst>
              <a:ext uri="{FF2B5EF4-FFF2-40B4-BE49-F238E27FC236}">
                <a16:creationId xmlns:a16="http://schemas.microsoft.com/office/drawing/2014/main" id="{17F06E70-3CA6-62AA-93AB-2650526195BE}"/>
              </a:ext>
            </a:extLst>
          </p:cNvPr>
          <p:cNvSpPr txBox="1"/>
          <p:nvPr/>
        </p:nvSpPr>
        <p:spPr>
          <a:xfrm>
            <a:off x="1623447" y="533791"/>
            <a:ext cx="3611105" cy="400110"/>
          </a:xfrm>
          <a:prstGeom prst="rect">
            <a:avLst/>
          </a:prstGeom>
          <a:noFill/>
        </p:spPr>
        <p:txBody>
          <a:bodyPr wrap="square" rtlCol="0">
            <a:spAutoFit/>
          </a:bodyPr>
          <a:lstStyle/>
          <a:p>
            <a:pPr algn="ctr"/>
            <a:r>
              <a:rPr kumimoji="1" lang="en-US" altLang="ja-JP" sz="2000" b="1" dirty="0">
                <a:solidFill>
                  <a:schemeClr val="bg1"/>
                </a:solidFill>
                <a:latin typeface="+mn-ea"/>
              </a:rPr>
              <a:t>KYT</a:t>
            </a:r>
            <a:r>
              <a:rPr kumimoji="1" lang="ja-JP" altLang="en-US" sz="2000" b="1" dirty="0">
                <a:solidFill>
                  <a:schemeClr val="bg1"/>
                </a:solidFill>
                <a:latin typeface="+mn-ea"/>
              </a:rPr>
              <a:t>シート</a:t>
            </a:r>
            <a:r>
              <a:rPr kumimoji="1" lang="en-US" altLang="ja-JP" sz="2000" b="1" dirty="0">
                <a:solidFill>
                  <a:schemeClr val="bg1"/>
                </a:solidFill>
                <a:latin typeface="+mn-ea"/>
              </a:rPr>
              <a:t> 〜</a:t>
            </a:r>
            <a:r>
              <a:rPr kumimoji="1" lang="ja-JP" altLang="en-US" sz="2000" b="1" dirty="0">
                <a:solidFill>
                  <a:schemeClr val="bg1"/>
                </a:solidFill>
                <a:latin typeface="+mn-ea"/>
              </a:rPr>
              <a:t>洗車場編</a:t>
            </a:r>
            <a:r>
              <a:rPr kumimoji="1" lang="en-US" altLang="ja-JP" sz="2000" b="1" dirty="0">
                <a:solidFill>
                  <a:schemeClr val="bg1"/>
                </a:solidFill>
                <a:latin typeface="+mn-ea"/>
              </a:rPr>
              <a:t>〜</a:t>
            </a:r>
            <a:endParaRPr kumimoji="1" lang="ja-JP" altLang="en-US" sz="2000" b="1" dirty="0">
              <a:solidFill>
                <a:schemeClr val="bg1"/>
              </a:solidFill>
              <a:latin typeface="+mn-ea"/>
            </a:endParaRPr>
          </a:p>
        </p:txBody>
      </p:sp>
    </p:spTree>
    <p:extLst>
      <p:ext uri="{BB962C8B-B14F-4D97-AF65-F5344CB8AC3E}">
        <p14:creationId xmlns:p14="http://schemas.microsoft.com/office/powerpoint/2010/main" val="1528813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5F6482F-AED3-CCEE-82CD-E064E137E6FA}"/>
              </a:ext>
            </a:extLst>
          </p:cNvPr>
          <p:cNvSpPr txBox="1"/>
          <p:nvPr/>
        </p:nvSpPr>
        <p:spPr>
          <a:xfrm>
            <a:off x="1623447" y="533791"/>
            <a:ext cx="3611105" cy="400110"/>
          </a:xfrm>
          <a:prstGeom prst="rect">
            <a:avLst/>
          </a:prstGeom>
          <a:noFill/>
        </p:spPr>
        <p:txBody>
          <a:bodyPr wrap="square" rtlCol="0">
            <a:spAutoFit/>
          </a:bodyPr>
          <a:lstStyle/>
          <a:p>
            <a:pPr algn="ctr"/>
            <a:r>
              <a:rPr kumimoji="1" lang="en-US" altLang="ja-JP" sz="2000" b="1" dirty="0">
                <a:solidFill>
                  <a:schemeClr val="bg1"/>
                </a:solidFill>
              </a:rPr>
              <a:t>KYT</a:t>
            </a:r>
            <a:r>
              <a:rPr kumimoji="1" lang="ja-JP" altLang="en-US" sz="2000" b="1" dirty="0">
                <a:solidFill>
                  <a:schemeClr val="bg1"/>
                </a:solidFill>
              </a:rPr>
              <a:t>シート</a:t>
            </a:r>
            <a:r>
              <a:rPr kumimoji="1" lang="en-US" altLang="ja-JP" sz="2000" b="1" dirty="0">
                <a:solidFill>
                  <a:schemeClr val="bg1"/>
                </a:solidFill>
              </a:rPr>
              <a:t> 〜</a:t>
            </a:r>
            <a:r>
              <a:rPr kumimoji="1" lang="ja-JP" altLang="en-US" sz="2000" b="1" dirty="0">
                <a:solidFill>
                  <a:schemeClr val="bg1"/>
                </a:solidFill>
              </a:rPr>
              <a:t>洗車場編</a:t>
            </a:r>
            <a:r>
              <a:rPr kumimoji="1" lang="en-US" altLang="ja-JP" sz="2000" b="1" dirty="0">
                <a:solidFill>
                  <a:schemeClr val="bg1"/>
                </a:solidFill>
              </a:rPr>
              <a:t>〜</a:t>
            </a:r>
            <a:endParaRPr kumimoji="1" lang="ja-JP" altLang="en-US" sz="2000" b="1" dirty="0">
              <a:solidFill>
                <a:schemeClr val="bg1"/>
              </a:solidFill>
            </a:endParaRPr>
          </a:p>
        </p:txBody>
      </p:sp>
      <p:sp>
        <p:nvSpPr>
          <p:cNvPr id="2" name="テキスト ボックス 1">
            <a:extLst>
              <a:ext uri="{FF2B5EF4-FFF2-40B4-BE49-F238E27FC236}">
                <a16:creationId xmlns:a16="http://schemas.microsoft.com/office/drawing/2014/main" id="{5B3C587B-977B-DF7A-5182-88737AC38DFC}"/>
              </a:ext>
            </a:extLst>
          </p:cNvPr>
          <p:cNvSpPr txBox="1"/>
          <p:nvPr/>
        </p:nvSpPr>
        <p:spPr>
          <a:xfrm>
            <a:off x="831273" y="1601373"/>
            <a:ext cx="4239490" cy="338554"/>
          </a:xfrm>
          <a:prstGeom prst="rect">
            <a:avLst/>
          </a:prstGeom>
          <a:noFill/>
        </p:spPr>
        <p:txBody>
          <a:bodyPr wrap="square" rtlCol="0">
            <a:spAutoFit/>
          </a:bodyPr>
          <a:lstStyle/>
          <a:p>
            <a:r>
              <a:rPr kumimoji="1" lang="en-US" altLang="ja-JP" sz="1050" b="1" dirty="0"/>
              <a:t>CASE</a:t>
            </a:r>
            <a:r>
              <a:rPr kumimoji="1" lang="ja-JP" altLang="en-US" sz="1050" b="1" dirty="0"/>
              <a:t>⑫　</a:t>
            </a:r>
            <a:r>
              <a:rPr kumimoji="1" lang="ja-JP" altLang="en-US" sz="1600" b="1" dirty="0"/>
              <a:t>洗車機</a:t>
            </a:r>
            <a:endParaRPr kumimoji="1" lang="en-US" altLang="ja-JP" sz="1050" b="1" dirty="0"/>
          </a:p>
        </p:txBody>
      </p:sp>
      <p:sp>
        <p:nvSpPr>
          <p:cNvPr id="3" name="テキスト ボックス 2">
            <a:extLst>
              <a:ext uri="{FF2B5EF4-FFF2-40B4-BE49-F238E27FC236}">
                <a16:creationId xmlns:a16="http://schemas.microsoft.com/office/drawing/2014/main" id="{B62419E4-6B65-0C78-CA87-CF4B21F986A3}"/>
              </a:ext>
            </a:extLst>
          </p:cNvPr>
          <p:cNvSpPr txBox="1"/>
          <p:nvPr/>
        </p:nvSpPr>
        <p:spPr>
          <a:xfrm>
            <a:off x="831272" y="1970705"/>
            <a:ext cx="5201603" cy="784830"/>
          </a:xfrm>
          <a:prstGeom prst="rect">
            <a:avLst/>
          </a:prstGeom>
          <a:noFill/>
        </p:spPr>
        <p:txBody>
          <a:bodyPr wrap="square" rtlCol="0">
            <a:spAutoFit/>
          </a:bodyPr>
          <a:lstStyle/>
          <a:p>
            <a:pPr algn="l"/>
            <a:r>
              <a:rPr lang="ja-JP" altLang="en-US" sz="900" b="0" i="0" u="none" strike="noStrike" baseline="0" dirty="0">
                <a:latin typeface="ShinMGoPr6N-Regular"/>
              </a:rPr>
              <a:t>下</a:t>
            </a:r>
            <a:r>
              <a:rPr lang="ja-JP" altLang="en-US" sz="900" b="0" i="0" u="none" strike="noStrike" baseline="0" dirty="0">
                <a:latin typeface="MaruAntiStd-Regular"/>
              </a:rPr>
              <a:t>のイラストは、</a:t>
            </a:r>
            <a:r>
              <a:rPr lang="ja-JP" altLang="en-US" sz="900" b="0" i="0" u="none" strike="noStrike" baseline="0" dirty="0">
                <a:latin typeface="ShinMGoPr6N-Regular"/>
              </a:rPr>
              <a:t>事務</a:t>
            </a:r>
            <a:r>
              <a:rPr lang="ja-JP" altLang="en-US" sz="900" b="0" i="0" u="none" strike="noStrike" baseline="0" dirty="0">
                <a:latin typeface="MaruAntiStd-Regular"/>
              </a:rPr>
              <a:t>スタッフが</a:t>
            </a:r>
            <a:r>
              <a:rPr lang="ja-JP" altLang="en-US" sz="900" b="0" i="0" u="none" strike="noStrike" baseline="0" dirty="0">
                <a:latin typeface="ShinMGoPr6N-Regular"/>
              </a:rPr>
              <a:t>車両</a:t>
            </a:r>
            <a:r>
              <a:rPr lang="ja-JP" altLang="en-US" sz="900" b="0" i="0" u="none" strike="noStrike" baseline="0" dirty="0">
                <a:latin typeface="MaruAntiStd-Regular"/>
              </a:rPr>
              <a:t>を</a:t>
            </a:r>
            <a:r>
              <a:rPr lang="ja-JP" altLang="en-US" sz="900" b="0" i="0" u="none" strike="noStrike" baseline="0" dirty="0">
                <a:latin typeface="ShinMGoPr6N-Regular"/>
              </a:rPr>
              <a:t>洗車機</a:t>
            </a:r>
            <a:r>
              <a:rPr lang="ja-JP" altLang="en-US" sz="900" b="0" i="0" u="none" strike="noStrike" baseline="0" dirty="0">
                <a:latin typeface="MaruAntiStd-Regular"/>
              </a:rPr>
              <a:t>の</a:t>
            </a:r>
            <a:r>
              <a:rPr lang="ja-JP" altLang="en-US" sz="900" b="0" i="0" u="none" strike="noStrike" baseline="0" dirty="0">
                <a:latin typeface="ShinMGoPr6N-Regular"/>
              </a:rPr>
              <a:t>所定</a:t>
            </a:r>
            <a:r>
              <a:rPr lang="ja-JP" altLang="en-US" sz="900" b="0" i="0" u="none" strike="noStrike" baseline="0" dirty="0">
                <a:latin typeface="MaruAntiStd-Regular"/>
              </a:rPr>
              <a:t>の</a:t>
            </a:r>
            <a:r>
              <a:rPr lang="ja-JP" altLang="en-US" sz="900" b="0" i="0" u="none" strike="noStrike" baseline="0" dirty="0">
                <a:latin typeface="ShinMGoPr6N-Regular"/>
              </a:rPr>
              <a:t>場所</a:t>
            </a:r>
            <a:r>
              <a:rPr lang="ja-JP" altLang="en-US" sz="900" b="0" i="0" u="none" strike="noStrike" baseline="0" dirty="0">
                <a:latin typeface="MaruAntiStd-Regular"/>
              </a:rPr>
              <a:t>に</a:t>
            </a:r>
            <a:r>
              <a:rPr lang="ja-JP" altLang="en-US" sz="900" b="0" i="0" u="none" strike="noStrike" baseline="0" dirty="0">
                <a:latin typeface="ShinMGoPr6N-Regular"/>
              </a:rPr>
              <a:t>乗</a:t>
            </a:r>
            <a:r>
              <a:rPr lang="ja-JP" altLang="en-US" sz="900" b="0" i="0" u="none" strike="noStrike" baseline="0" dirty="0">
                <a:latin typeface="MaruAntiStd-Regular"/>
              </a:rPr>
              <a:t>り</a:t>
            </a:r>
            <a:r>
              <a:rPr lang="ja-JP" altLang="en-US" sz="900" b="0" i="0" u="none" strike="noStrike" baseline="0" dirty="0">
                <a:latin typeface="ShinMGoPr6N-Regular"/>
              </a:rPr>
              <a:t>入</a:t>
            </a:r>
            <a:r>
              <a:rPr lang="ja-JP" altLang="en-US" sz="900" b="0" i="0" u="none" strike="noStrike" baseline="0" dirty="0">
                <a:latin typeface="MaruAntiStd-Regular"/>
              </a:rPr>
              <a:t>れ、</a:t>
            </a:r>
            <a:r>
              <a:rPr lang="ja-JP" altLang="en-US" sz="900" b="0" i="0" u="none" strike="noStrike" baseline="0" dirty="0">
                <a:latin typeface="ShinMGoPr6N-Regular"/>
              </a:rPr>
              <a:t>車</a:t>
            </a:r>
            <a:r>
              <a:rPr lang="ja-JP" altLang="en-US" sz="900" b="0" i="0" u="none" strike="noStrike" baseline="0" dirty="0">
                <a:latin typeface="MaruAntiStd-Regular"/>
              </a:rPr>
              <a:t>から</a:t>
            </a:r>
            <a:r>
              <a:rPr lang="ja-JP" altLang="en-US" sz="900" b="0" i="0" u="none" strike="noStrike" baseline="0" dirty="0">
                <a:latin typeface="ShinMGoPr6N-Regular"/>
              </a:rPr>
              <a:t>離</a:t>
            </a:r>
            <a:r>
              <a:rPr lang="ja-JP" altLang="en-US" sz="900" b="0" i="0" u="none" strike="noStrike" baseline="0" dirty="0">
                <a:latin typeface="MaruAntiStd-Regular"/>
              </a:rPr>
              <a:t>れようとして</a:t>
            </a:r>
          </a:p>
          <a:p>
            <a:pPr algn="l"/>
            <a:r>
              <a:rPr lang="ja-JP" altLang="en-US" sz="900" b="0" i="0" u="none" strike="noStrike" baseline="0" dirty="0">
                <a:latin typeface="MaruAntiStd-Regular"/>
              </a:rPr>
              <a:t>いるところです</a:t>
            </a:r>
            <a:r>
              <a:rPr lang="en-US" altLang="ja-JP" sz="900" b="0" i="0" u="none" strike="noStrike" baseline="0" dirty="0">
                <a:latin typeface="ShinMGoPr6N-Regular"/>
              </a:rPr>
              <a:t>｡</a:t>
            </a:r>
          </a:p>
          <a:p>
            <a:pPr algn="l"/>
            <a:r>
              <a:rPr lang="ja-JP" altLang="en-US" sz="900" b="0" i="0" u="none" strike="noStrike" baseline="0" dirty="0">
                <a:latin typeface="ShinMGoPr6N-Regular"/>
              </a:rPr>
              <a:t>危険</a:t>
            </a:r>
            <a:r>
              <a:rPr lang="ja-JP" altLang="en-US" sz="900" b="0" i="0" u="none" strike="noStrike" baseline="0" dirty="0">
                <a:latin typeface="MaruAntiStd-Regular"/>
              </a:rPr>
              <a:t>と</a:t>
            </a:r>
            <a:r>
              <a:rPr lang="ja-JP" altLang="en-US" sz="900" b="0" i="0" u="none" strike="noStrike" baseline="0" dirty="0">
                <a:latin typeface="ShinMGoPr6N-Regular"/>
              </a:rPr>
              <a:t>思</a:t>
            </a:r>
            <a:r>
              <a:rPr lang="ja-JP" altLang="en-US" sz="900" b="0" i="0" u="none" strike="noStrike" baseline="0" dirty="0">
                <a:latin typeface="MaruAntiStd-Regular"/>
              </a:rPr>
              <a:t>われる</a:t>
            </a:r>
            <a:r>
              <a:rPr lang="ja-JP" altLang="en-US" sz="900" b="0" i="0" u="none" strike="noStrike" baseline="0" dirty="0">
                <a:latin typeface="ShinMGoPr6N-Regular"/>
              </a:rPr>
              <a:t>箇所</a:t>
            </a:r>
            <a:r>
              <a:rPr lang="ja-JP" altLang="en-US" sz="900" b="0" i="0" u="none" strike="noStrike" baseline="0" dirty="0">
                <a:latin typeface="MaruAntiStd-Regular"/>
              </a:rPr>
              <a:t>となぜ</a:t>
            </a:r>
            <a:r>
              <a:rPr lang="ja-JP" altLang="en-US" sz="900" b="0" i="0" u="none" strike="noStrike" baseline="0" dirty="0">
                <a:latin typeface="ShinMGoPr6N-Regular"/>
              </a:rPr>
              <a:t>危険</a:t>
            </a:r>
            <a:r>
              <a:rPr lang="ja-JP" altLang="en-US" sz="900" b="0" i="0" u="none" strike="noStrike" baseline="0" dirty="0">
                <a:latin typeface="MaruAntiStd-Regular"/>
              </a:rPr>
              <a:t>か、さらに</a:t>
            </a:r>
            <a:r>
              <a:rPr lang="ja-JP" altLang="en-US" sz="900" b="0" i="0" u="none" strike="noStrike" baseline="0" dirty="0">
                <a:latin typeface="ShinMGoPr6N-Regular"/>
              </a:rPr>
              <a:t>安全</a:t>
            </a:r>
            <a:r>
              <a:rPr lang="ja-JP" altLang="en-US" sz="900" b="0" i="0" u="none" strike="noStrike" baseline="0" dirty="0">
                <a:latin typeface="MaruAntiStd-Regular"/>
              </a:rPr>
              <a:t>にするためには、どのようにしたら</a:t>
            </a:r>
            <a:r>
              <a:rPr lang="ja-JP" altLang="en-US" sz="900" b="0" i="0" u="none" strike="noStrike" baseline="0" dirty="0">
                <a:latin typeface="ShinMGoPr6N-Regular"/>
              </a:rPr>
              <a:t>良</a:t>
            </a:r>
            <a:r>
              <a:rPr lang="ja-JP" altLang="en-US" sz="900" b="0" i="0" u="none" strike="noStrike" baseline="0" dirty="0">
                <a:latin typeface="MaruAntiStd-Regular"/>
              </a:rPr>
              <a:t>いか</a:t>
            </a:r>
            <a:r>
              <a:rPr lang="ja-JP" altLang="en-US" sz="900" b="0" i="0" u="none" strike="noStrike" baseline="0" dirty="0">
                <a:latin typeface="ShinMGoPr6N-Regular"/>
              </a:rPr>
              <a:t>各自</a:t>
            </a:r>
            <a:r>
              <a:rPr lang="ja-JP" altLang="en-US" sz="900" b="0" i="0" u="none" strike="noStrike" baseline="0" dirty="0">
                <a:latin typeface="MaruAntiStd-Regular"/>
              </a:rPr>
              <a:t>で</a:t>
            </a:r>
          </a:p>
          <a:p>
            <a:pPr algn="l"/>
            <a:r>
              <a:rPr lang="ja-JP" altLang="en-US" sz="900" b="0" i="0" u="none" strike="noStrike" baseline="0" dirty="0">
                <a:latin typeface="ShinMGoPr6N-Regular"/>
              </a:rPr>
              <a:t>書</a:t>
            </a:r>
            <a:r>
              <a:rPr lang="ja-JP" altLang="en-US" sz="900" b="0" i="0" u="none" strike="noStrike" baseline="0" dirty="0">
                <a:latin typeface="MaruAntiStd-Regular"/>
              </a:rPr>
              <a:t>き</a:t>
            </a:r>
            <a:r>
              <a:rPr lang="ja-JP" altLang="en-US" sz="900" b="0" i="0" u="none" strike="noStrike" baseline="0" dirty="0">
                <a:latin typeface="ShinMGoPr6N-Regular"/>
              </a:rPr>
              <a:t>出</a:t>
            </a:r>
            <a:r>
              <a:rPr lang="ja-JP" altLang="en-US" sz="900" b="0" i="0" u="none" strike="noStrike" baseline="0" dirty="0">
                <a:latin typeface="MaruAntiStd-Regular"/>
              </a:rPr>
              <a:t>してください。</a:t>
            </a:r>
          </a:p>
          <a:p>
            <a:pPr algn="l"/>
            <a:r>
              <a:rPr lang="ja-JP" altLang="en-US" sz="900" b="0" i="0" u="none" strike="noStrike" baseline="0" dirty="0">
                <a:latin typeface="ShinMGoPr6N-Regular"/>
              </a:rPr>
              <a:t>次</a:t>
            </a:r>
            <a:r>
              <a:rPr lang="ja-JP" altLang="en-US" sz="900" b="0" i="0" u="none" strike="noStrike" baseline="0" dirty="0">
                <a:latin typeface="MaruAntiStd-Regular"/>
              </a:rPr>
              <a:t>に、</a:t>
            </a:r>
            <a:r>
              <a:rPr lang="ja-JP" altLang="en-US" sz="900" b="0" i="0" u="none" strike="noStrike" baseline="0" dirty="0">
                <a:latin typeface="ShinMGoPr6N-Regular"/>
              </a:rPr>
              <a:t>書</a:t>
            </a:r>
            <a:r>
              <a:rPr lang="ja-JP" altLang="en-US" sz="900" b="0" i="0" u="none" strike="noStrike" baseline="0" dirty="0">
                <a:latin typeface="MaruAntiStd-Regular"/>
              </a:rPr>
              <a:t>き</a:t>
            </a:r>
            <a:r>
              <a:rPr lang="ja-JP" altLang="en-US" sz="900" b="0" i="0" u="none" strike="noStrike" baseline="0" dirty="0">
                <a:latin typeface="ShinMGoPr6N-Regular"/>
              </a:rPr>
              <a:t>出</a:t>
            </a:r>
            <a:r>
              <a:rPr lang="ja-JP" altLang="en-US" sz="900" b="0" i="0" u="none" strike="noStrike" baseline="0" dirty="0">
                <a:latin typeface="MaruAntiStd-Regular"/>
              </a:rPr>
              <a:t>した</a:t>
            </a:r>
            <a:r>
              <a:rPr lang="ja-JP" altLang="en-US" sz="900" b="0" i="0" u="none" strike="noStrike" baseline="0" dirty="0">
                <a:latin typeface="ShinMGoPr6N-Regular"/>
              </a:rPr>
              <a:t>内容</a:t>
            </a:r>
            <a:r>
              <a:rPr lang="ja-JP" altLang="en-US" sz="900" b="0" i="0" u="none" strike="noStrike" baseline="0" dirty="0">
                <a:latin typeface="MaruAntiStd-Regular"/>
              </a:rPr>
              <a:t>をスタッフ</a:t>
            </a:r>
            <a:r>
              <a:rPr lang="ja-JP" altLang="en-US" sz="900" b="0" i="0" u="none" strike="noStrike" baseline="0" dirty="0">
                <a:latin typeface="ShinMGoPr6N-Regular"/>
              </a:rPr>
              <a:t>全員</a:t>
            </a:r>
            <a:r>
              <a:rPr lang="ja-JP" altLang="en-US" sz="900" b="0" i="0" u="none" strike="noStrike" baseline="0" dirty="0">
                <a:latin typeface="MaruAntiStd-Regular"/>
              </a:rPr>
              <a:t>で</a:t>
            </a:r>
            <a:r>
              <a:rPr lang="ja-JP" altLang="en-US" sz="900" b="0" i="0" u="none" strike="noStrike" baseline="0" dirty="0">
                <a:latin typeface="ShinMGoPr6N-Regular"/>
              </a:rPr>
              <a:t>話</a:t>
            </a:r>
            <a:r>
              <a:rPr lang="ja-JP" altLang="en-US" sz="900" b="0" i="0" u="none" strike="noStrike" baseline="0" dirty="0">
                <a:latin typeface="MaruAntiStd-Regular"/>
              </a:rPr>
              <a:t>し</a:t>
            </a:r>
            <a:r>
              <a:rPr lang="ja-JP" altLang="en-US" sz="900" b="0" i="0" u="none" strike="noStrike" baseline="0" dirty="0">
                <a:latin typeface="ShinMGoPr6N-Regular"/>
              </a:rPr>
              <a:t>合</a:t>
            </a:r>
            <a:r>
              <a:rPr lang="ja-JP" altLang="en-US" sz="900" b="0" i="0" u="none" strike="noStrike" baseline="0" dirty="0">
                <a:latin typeface="MaruAntiStd-Regular"/>
              </a:rPr>
              <a:t>い、</a:t>
            </a:r>
            <a:r>
              <a:rPr lang="ja-JP" altLang="en-US" sz="900" b="0" i="0" u="none" strike="noStrike" baseline="0" dirty="0">
                <a:latin typeface="ShinMGoPr6N-Regular"/>
              </a:rPr>
              <a:t>意見交換</a:t>
            </a:r>
            <a:r>
              <a:rPr lang="ja-JP" altLang="en-US" sz="900" b="0" i="0" u="none" strike="noStrike" baseline="0" dirty="0">
                <a:latin typeface="MaruAntiStd-Regular"/>
              </a:rPr>
              <a:t>してください。</a:t>
            </a:r>
            <a:endParaRPr kumimoji="1" lang="ja-JP" altLang="en-US" sz="900" dirty="0"/>
          </a:p>
        </p:txBody>
      </p:sp>
      <p:sp>
        <p:nvSpPr>
          <p:cNvPr id="10" name="テキスト ボックス 9">
            <a:extLst>
              <a:ext uri="{FF2B5EF4-FFF2-40B4-BE49-F238E27FC236}">
                <a16:creationId xmlns:a16="http://schemas.microsoft.com/office/drawing/2014/main" id="{138BADF9-EC7B-626E-DC75-444205A81AFB}"/>
              </a:ext>
            </a:extLst>
          </p:cNvPr>
          <p:cNvSpPr txBox="1"/>
          <p:nvPr/>
        </p:nvSpPr>
        <p:spPr>
          <a:xfrm>
            <a:off x="1367542" y="6490559"/>
            <a:ext cx="4122916" cy="230832"/>
          </a:xfrm>
          <a:prstGeom prst="rect">
            <a:avLst/>
          </a:prstGeom>
          <a:noFill/>
        </p:spPr>
        <p:txBody>
          <a:bodyPr wrap="square" rtlCol="0">
            <a:spAutoFit/>
          </a:bodyPr>
          <a:lstStyle/>
          <a:p>
            <a:pPr algn="ctr"/>
            <a:r>
              <a:rPr kumimoji="1" lang="ja-JP" altLang="en-US" sz="900" dirty="0"/>
              <a:t>状況：</a:t>
            </a:r>
            <a:r>
              <a:rPr lang="ja-JP" altLang="en-US" sz="900" b="0" i="0" u="none" strike="noStrike" baseline="0" dirty="0">
                <a:latin typeface="ShinMGoPr6N-Regular"/>
              </a:rPr>
              <a:t>洗車機</a:t>
            </a:r>
            <a:r>
              <a:rPr lang="ja-JP" altLang="en-US" sz="900" b="0" i="0" u="none" strike="noStrike" baseline="0" dirty="0">
                <a:latin typeface="MaruAntiStd-Regular"/>
              </a:rPr>
              <a:t>に</a:t>
            </a:r>
            <a:r>
              <a:rPr lang="ja-JP" altLang="en-US" sz="900" b="0" i="0" u="none" strike="noStrike" baseline="0" dirty="0">
                <a:latin typeface="ShinMGoPr6N-Regular"/>
              </a:rPr>
              <a:t>乗</a:t>
            </a:r>
            <a:r>
              <a:rPr lang="ja-JP" altLang="en-US" sz="900" b="0" i="0" u="none" strike="noStrike" baseline="0" dirty="0">
                <a:latin typeface="MaruAntiStd-Regular"/>
              </a:rPr>
              <a:t>り</a:t>
            </a:r>
            <a:r>
              <a:rPr lang="ja-JP" altLang="en-US" sz="900" b="0" i="0" u="none" strike="noStrike" baseline="0" dirty="0">
                <a:latin typeface="ShinMGoPr6N-Regular"/>
              </a:rPr>
              <a:t>入</a:t>
            </a:r>
            <a:r>
              <a:rPr lang="ja-JP" altLang="en-US" sz="900" b="0" i="0" u="none" strike="noStrike" baseline="0" dirty="0">
                <a:latin typeface="MaruAntiStd-Regular"/>
              </a:rPr>
              <a:t>れ</a:t>
            </a:r>
            <a:r>
              <a:rPr lang="ja-JP" altLang="en-US" sz="900" b="0" i="0" u="none" strike="noStrike" baseline="0" dirty="0">
                <a:latin typeface="ShinMGoPr6N-Regular"/>
              </a:rPr>
              <a:t>車両</a:t>
            </a:r>
            <a:r>
              <a:rPr lang="ja-JP" altLang="en-US" sz="900" b="0" i="0" u="none" strike="noStrike" baseline="0" dirty="0">
                <a:latin typeface="MaruAntiStd-Regular"/>
              </a:rPr>
              <a:t>から</a:t>
            </a:r>
            <a:r>
              <a:rPr lang="ja-JP" altLang="en-US" sz="900" b="0" i="0" u="none" strike="noStrike" baseline="0" dirty="0">
                <a:latin typeface="ShinMGoPr6N-Regular"/>
              </a:rPr>
              <a:t>離</a:t>
            </a:r>
            <a:r>
              <a:rPr lang="ja-JP" altLang="en-US" sz="900" b="0" i="0" u="none" strike="noStrike" baseline="0" dirty="0">
                <a:latin typeface="MaruAntiStd-Regular"/>
              </a:rPr>
              <a:t>れようとしている</a:t>
            </a:r>
            <a:endParaRPr kumimoji="1" lang="ja-JP" altLang="en-US" sz="900" dirty="0"/>
          </a:p>
        </p:txBody>
      </p:sp>
      <p:graphicFrame>
        <p:nvGraphicFramePr>
          <p:cNvPr id="5" name="表 4">
            <a:extLst>
              <a:ext uri="{FF2B5EF4-FFF2-40B4-BE49-F238E27FC236}">
                <a16:creationId xmlns:a16="http://schemas.microsoft.com/office/drawing/2014/main" id="{6000336C-6C4C-906B-2408-FA727CBE0236}"/>
              </a:ext>
            </a:extLst>
          </p:cNvPr>
          <p:cNvGraphicFramePr>
            <a:graphicFrameLocks noGrp="1"/>
          </p:cNvGraphicFramePr>
          <p:nvPr/>
        </p:nvGraphicFramePr>
        <p:xfrm>
          <a:off x="321589" y="6908798"/>
          <a:ext cx="6210105" cy="2563571"/>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349062715"/>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800002028"/>
                  </a:ext>
                </a:extLst>
              </a:tr>
            </a:tbl>
          </a:graphicData>
        </a:graphic>
      </p:graphicFrame>
      <p:pic>
        <p:nvPicPr>
          <p:cNvPr id="9" name="図 8" descr="ダイアグラム&#10;&#10;自動的に生成された説明">
            <a:extLst>
              <a:ext uri="{FF2B5EF4-FFF2-40B4-BE49-F238E27FC236}">
                <a16:creationId xmlns:a16="http://schemas.microsoft.com/office/drawing/2014/main" id="{31069455-935A-40A7-BE2B-71B3C6E419E5}"/>
              </a:ext>
            </a:extLst>
          </p:cNvPr>
          <p:cNvPicPr>
            <a:picLocks noChangeAspect="1"/>
          </p:cNvPicPr>
          <p:nvPr/>
        </p:nvPicPr>
        <p:blipFill>
          <a:blip r:embed="rId2"/>
          <a:stretch>
            <a:fillRect/>
          </a:stretch>
        </p:blipFill>
        <p:spPr>
          <a:xfrm>
            <a:off x="333803" y="3009598"/>
            <a:ext cx="6188406" cy="3420000"/>
          </a:xfrm>
          <a:prstGeom prst="rect">
            <a:avLst/>
          </a:prstGeom>
        </p:spPr>
      </p:pic>
    </p:spTree>
    <p:extLst>
      <p:ext uri="{BB962C8B-B14F-4D97-AF65-F5344CB8AC3E}">
        <p14:creationId xmlns:p14="http://schemas.microsoft.com/office/powerpoint/2010/main" val="214381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4AF27D7-B907-E001-6997-6C6734518B68}"/>
              </a:ext>
            </a:extLst>
          </p:cNvPr>
          <p:cNvPicPr>
            <a:picLocks noChangeAspect="1"/>
          </p:cNvPicPr>
          <p:nvPr/>
        </p:nvPicPr>
        <p:blipFill>
          <a:blip r:embed="rId2"/>
          <a:stretch>
            <a:fillRect/>
          </a:stretch>
        </p:blipFill>
        <p:spPr>
          <a:xfrm>
            <a:off x="956912" y="1519620"/>
            <a:ext cx="948140" cy="902170"/>
          </a:xfrm>
          <a:prstGeom prst="rect">
            <a:avLst/>
          </a:prstGeom>
        </p:spPr>
      </p:pic>
      <p:sp>
        <p:nvSpPr>
          <p:cNvPr id="9" name="テキスト ボックス 8">
            <a:extLst>
              <a:ext uri="{FF2B5EF4-FFF2-40B4-BE49-F238E27FC236}">
                <a16:creationId xmlns:a16="http://schemas.microsoft.com/office/drawing/2014/main" id="{CE19870E-D1A7-49F8-B5F7-F3465100F3A1}"/>
              </a:ext>
            </a:extLst>
          </p:cNvPr>
          <p:cNvSpPr txBox="1"/>
          <p:nvPr/>
        </p:nvSpPr>
        <p:spPr>
          <a:xfrm>
            <a:off x="1905052" y="1840556"/>
            <a:ext cx="4626642" cy="500137"/>
          </a:xfrm>
          <a:prstGeom prst="rect">
            <a:avLst/>
          </a:prstGeom>
          <a:noFill/>
        </p:spPr>
        <p:txBody>
          <a:bodyPr wrap="square" rtlCol="0">
            <a:spAutoFit/>
          </a:bodyPr>
          <a:lstStyle/>
          <a:p>
            <a:r>
              <a:rPr kumimoji="1" lang="en-US" altLang="ja-JP" sz="1050" b="1" dirty="0"/>
              <a:t>CASE</a:t>
            </a:r>
            <a:r>
              <a:rPr kumimoji="1" lang="ja-JP" altLang="en-US" sz="1050" b="1" dirty="0"/>
              <a:t>⑫　</a:t>
            </a:r>
            <a:r>
              <a:rPr kumimoji="1" lang="en-US" altLang="ja-JP" sz="1050" b="1" dirty="0">
                <a:solidFill>
                  <a:srgbClr val="FF6600"/>
                </a:solidFill>
              </a:rPr>
              <a:t>【</a:t>
            </a:r>
            <a:r>
              <a:rPr kumimoji="1" lang="ja-JP" altLang="en-US" sz="1050" b="1" dirty="0">
                <a:solidFill>
                  <a:srgbClr val="FF6600"/>
                </a:solidFill>
              </a:rPr>
              <a:t>危険要因の例</a:t>
            </a:r>
            <a:r>
              <a:rPr kumimoji="1" lang="en-US" altLang="ja-JP" sz="1050" b="1" dirty="0">
                <a:solidFill>
                  <a:srgbClr val="FF6600"/>
                </a:solidFill>
              </a:rPr>
              <a:t>】</a:t>
            </a:r>
          </a:p>
          <a:p>
            <a:r>
              <a:rPr lang="ja-JP" altLang="en-US" sz="1600" b="1" i="0" u="none" strike="noStrike" baseline="0" dirty="0">
                <a:latin typeface="ShinMGoPro-Medium"/>
              </a:rPr>
              <a:t>洗車機</a:t>
            </a:r>
            <a:r>
              <a:rPr lang="ja-JP" altLang="en-US" sz="1600" b="1" i="0" u="none" strike="noStrike" baseline="0" dirty="0">
                <a:latin typeface="MaruAntiStd-Medium"/>
              </a:rPr>
              <a:t>に</a:t>
            </a:r>
            <a:r>
              <a:rPr lang="ja-JP" altLang="en-US" sz="1600" b="1" i="0" u="none" strike="noStrike" baseline="0" dirty="0">
                <a:latin typeface="ShinMGoPro-Medium"/>
              </a:rPr>
              <a:t>乗</a:t>
            </a:r>
            <a:r>
              <a:rPr lang="ja-JP" altLang="en-US" sz="1600" b="1" i="0" u="none" strike="noStrike" baseline="0" dirty="0">
                <a:latin typeface="MaruAntiStd-Medium"/>
              </a:rPr>
              <a:t>り</a:t>
            </a:r>
            <a:r>
              <a:rPr lang="ja-JP" altLang="en-US" sz="1600" b="1" i="0" u="none" strike="noStrike" baseline="0" dirty="0">
                <a:latin typeface="ShinMGoPro-Medium"/>
              </a:rPr>
              <a:t>入</a:t>
            </a:r>
            <a:r>
              <a:rPr lang="ja-JP" altLang="en-US" sz="1600" b="1" i="0" u="none" strike="noStrike" baseline="0" dirty="0">
                <a:latin typeface="MaruAntiStd-Medium"/>
              </a:rPr>
              <a:t>れ</a:t>
            </a:r>
            <a:r>
              <a:rPr lang="ja-JP" altLang="en-US" sz="1600" b="1" i="0" u="none" strike="noStrike" baseline="0" dirty="0">
                <a:latin typeface="ShinMGoPro-Medium"/>
              </a:rPr>
              <a:t>車両</a:t>
            </a:r>
            <a:r>
              <a:rPr lang="ja-JP" altLang="en-US" sz="1600" b="1" i="0" u="none" strike="noStrike" baseline="0" dirty="0">
                <a:latin typeface="MaruAntiStd-Medium"/>
              </a:rPr>
              <a:t>から</a:t>
            </a:r>
            <a:r>
              <a:rPr lang="ja-JP" altLang="en-US" sz="1600" b="1" i="0" u="none" strike="noStrike" baseline="0" dirty="0">
                <a:latin typeface="ShinMGoPro-Medium"/>
              </a:rPr>
              <a:t>離</a:t>
            </a:r>
            <a:r>
              <a:rPr lang="ja-JP" altLang="en-US" sz="1600" b="1" i="0" u="none" strike="noStrike" baseline="0" dirty="0">
                <a:latin typeface="MaruAntiStd-Medium"/>
              </a:rPr>
              <a:t>れようとしている</a:t>
            </a:r>
            <a:endParaRPr kumimoji="1" lang="en-US" altLang="ja-JP" sz="1000" b="1" dirty="0"/>
          </a:p>
        </p:txBody>
      </p:sp>
      <p:graphicFrame>
        <p:nvGraphicFramePr>
          <p:cNvPr id="7" name="表 6">
            <a:extLst>
              <a:ext uri="{FF2B5EF4-FFF2-40B4-BE49-F238E27FC236}">
                <a16:creationId xmlns:a16="http://schemas.microsoft.com/office/drawing/2014/main" id="{0B2888A5-BE71-CE68-0392-616F90F43C2E}"/>
              </a:ext>
            </a:extLst>
          </p:cNvPr>
          <p:cNvGraphicFramePr>
            <a:graphicFrameLocks noGrp="1"/>
          </p:cNvGraphicFramePr>
          <p:nvPr/>
        </p:nvGraphicFramePr>
        <p:xfrm>
          <a:off x="321589" y="6908798"/>
          <a:ext cx="6210105" cy="1991920"/>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洗車ガンが放置されている</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・洗車ガンおよびホースが足に引っかかり</a:t>
                      </a:r>
                    </a:p>
                    <a:p>
                      <a:r>
                        <a:rPr kumimoji="1" lang="ja-JP" altLang="en-US" sz="800" b="0" i="0" u="none" strike="noStrike" kern="1200" baseline="0" dirty="0">
                          <a:solidFill>
                            <a:schemeClr val="tx1"/>
                          </a:solidFill>
                          <a:latin typeface="+mn-lt"/>
                          <a:ea typeface="+mn-ea"/>
                          <a:cs typeface="+mn-cs"/>
                        </a:rPr>
                        <a:t>　転倒の恐れがある</a:t>
                      </a:r>
                      <a:endParaRPr kumimoji="1" lang="en-US" altLang="ja-JP" sz="800" b="0" i="0" u="none" strike="noStrike" kern="1200" baseline="0" dirty="0">
                        <a:solidFill>
                          <a:schemeClr val="tx1"/>
                        </a:solidFill>
                        <a:latin typeface="+mn-lt"/>
                        <a:ea typeface="+mn-ea"/>
                        <a:cs typeface="+mn-cs"/>
                      </a:endParaRPr>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水たまり</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・車両周辺に水がたまっており、</a:t>
                      </a:r>
                    </a:p>
                    <a:p>
                      <a:r>
                        <a:rPr kumimoji="1" lang="ja-JP" altLang="en-US" sz="800" b="0" i="0" u="none" strike="noStrike" kern="1200" baseline="0" dirty="0">
                          <a:solidFill>
                            <a:schemeClr val="tx1"/>
                          </a:solidFill>
                          <a:latin typeface="+mn-lt"/>
                          <a:ea typeface="+mn-ea"/>
                          <a:cs typeface="+mn-cs"/>
                        </a:rPr>
                        <a:t>　靴が滑って転倒の恐れがある</a:t>
                      </a: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49347">
                <a:tc>
                  <a:txBody>
                    <a:bodyPr/>
                    <a:lstStyle/>
                    <a:p>
                      <a:pPr algn="ctr"/>
                      <a:endParaRPr kumimoji="1" lang="ja-JP" altLang="en-US" sz="800" dirty="0"/>
                    </a:p>
                  </a:txBody>
                  <a:tcPr anchor="ctr">
                    <a:lnL w="12700" cmpd="sng">
                      <a:noFill/>
                      <a:prstDash val="solid"/>
                    </a:lnL>
                  </a:tcPr>
                </a:tc>
                <a:tc>
                  <a:txBody>
                    <a:bodyPr/>
                    <a:lstStyle/>
                    <a:p>
                      <a:r>
                        <a:rPr kumimoji="1" lang="ja-JP" altLang="en-US" sz="800" b="0" i="0" u="none" strike="noStrike" kern="1200" baseline="0" dirty="0">
                          <a:solidFill>
                            <a:schemeClr val="tx1"/>
                          </a:solidFill>
                          <a:latin typeface="+mn-lt"/>
                          <a:ea typeface="+mn-ea"/>
                          <a:cs typeface="+mn-cs"/>
                        </a:rPr>
                        <a:t>洗車機のレール</a:t>
                      </a:r>
                      <a:endParaRPr kumimoji="1" lang="ja-JP" altLang="en-US" sz="800" dirty="0"/>
                    </a:p>
                  </a:txBody>
                  <a:tcPr anchor="ctr"/>
                </a:tc>
                <a:tc>
                  <a:txBody>
                    <a:bodyPr/>
                    <a:lstStyle/>
                    <a:p>
                      <a:r>
                        <a:rPr kumimoji="1" lang="ja-JP" altLang="en-US" sz="800" b="0" i="0" u="none" strike="noStrike" kern="1200" baseline="0" dirty="0">
                          <a:solidFill>
                            <a:schemeClr val="tx1"/>
                          </a:solidFill>
                          <a:latin typeface="+mn-lt"/>
                          <a:ea typeface="+mn-ea"/>
                          <a:cs typeface="+mn-cs"/>
                        </a:rPr>
                        <a:t>・レール上に靴が乗っかると、</a:t>
                      </a:r>
                    </a:p>
                    <a:p>
                      <a:r>
                        <a:rPr kumimoji="1" lang="ja-JP" altLang="en-US" sz="800" b="0" i="0" u="none" strike="noStrike" kern="1200" baseline="0">
                          <a:solidFill>
                            <a:schemeClr val="tx1"/>
                          </a:solidFill>
                          <a:latin typeface="+mn-lt"/>
                          <a:ea typeface="+mn-ea"/>
                          <a:cs typeface="+mn-cs"/>
                        </a:rPr>
                        <a:t>　滑りやすく</a:t>
                      </a:r>
                      <a:r>
                        <a:rPr kumimoji="1" lang="ja-JP" altLang="en-US" sz="800" b="0" i="0" u="none" strike="noStrike" kern="1200" baseline="0" dirty="0">
                          <a:solidFill>
                            <a:schemeClr val="tx1"/>
                          </a:solidFill>
                          <a:latin typeface="+mn-lt"/>
                          <a:ea typeface="+mn-ea"/>
                          <a:cs typeface="+mn-cs"/>
                        </a:rPr>
                        <a:t>なり、転倒の恐れがある</a:t>
                      </a:r>
                      <a:endParaRPr kumimoji="1" lang="en-US" altLang="ja-JP"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349062715"/>
                  </a:ext>
                </a:extLst>
              </a:tr>
            </a:tbl>
          </a:graphicData>
        </a:graphic>
      </p:graphicFrame>
      <p:grpSp>
        <p:nvGrpSpPr>
          <p:cNvPr id="10" name="グループ化 9">
            <a:extLst>
              <a:ext uri="{FF2B5EF4-FFF2-40B4-BE49-F238E27FC236}">
                <a16:creationId xmlns:a16="http://schemas.microsoft.com/office/drawing/2014/main" id="{019AF74B-9E57-95ED-CC48-10588BBEC27F}"/>
              </a:ext>
            </a:extLst>
          </p:cNvPr>
          <p:cNvGrpSpPr/>
          <p:nvPr/>
        </p:nvGrpSpPr>
        <p:grpSpPr>
          <a:xfrm>
            <a:off x="426454" y="7344507"/>
            <a:ext cx="346829" cy="330013"/>
            <a:chOff x="458230" y="7496278"/>
            <a:chExt cx="346829" cy="330013"/>
          </a:xfrm>
        </p:grpSpPr>
        <p:pic>
          <p:nvPicPr>
            <p:cNvPr id="12" name="図 11" descr="アイコン&#10;&#10;自動的に生成された説明">
              <a:extLst>
                <a:ext uri="{FF2B5EF4-FFF2-40B4-BE49-F238E27FC236}">
                  <a16:creationId xmlns:a16="http://schemas.microsoft.com/office/drawing/2014/main" id="{2FBBFFF1-9EE3-2B8C-EFD8-486FA26FE26B}"/>
                </a:ext>
              </a:extLst>
            </p:cNvPr>
            <p:cNvPicPr>
              <a:picLocks noChangeAspect="1"/>
            </p:cNvPicPr>
            <p:nvPr/>
          </p:nvPicPr>
          <p:blipFill>
            <a:blip r:embed="rId3"/>
            <a:stretch>
              <a:fillRect/>
            </a:stretch>
          </p:blipFill>
          <p:spPr>
            <a:xfrm>
              <a:off x="458230" y="7496278"/>
              <a:ext cx="346829" cy="330013"/>
            </a:xfrm>
            <a:prstGeom prst="rect">
              <a:avLst/>
            </a:prstGeom>
          </p:spPr>
        </p:pic>
        <p:sp>
          <p:nvSpPr>
            <p:cNvPr id="22" name="テキスト ボックス 21">
              <a:extLst>
                <a:ext uri="{FF2B5EF4-FFF2-40B4-BE49-F238E27FC236}">
                  <a16:creationId xmlns:a16="http://schemas.microsoft.com/office/drawing/2014/main" id="{B8D4D2F5-7725-D3D4-925D-0DED9A701DB4}"/>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23" name="グループ化 22">
            <a:extLst>
              <a:ext uri="{FF2B5EF4-FFF2-40B4-BE49-F238E27FC236}">
                <a16:creationId xmlns:a16="http://schemas.microsoft.com/office/drawing/2014/main" id="{88D3600C-F1BE-FDFA-09DB-4379E42AD593}"/>
              </a:ext>
            </a:extLst>
          </p:cNvPr>
          <p:cNvGrpSpPr/>
          <p:nvPr/>
        </p:nvGrpSpPr>
        <p:grpSpPr>
          <a:xfrm>
            <a:off x="426454" y="7906546"/>
            <a:ext cx="346829" cy="330013"/>
            <a:chOff x="458230" y="7496278"/>
            <a:chExt cx="346829" cy="330013"/>
          </a:xfrm>
        </p:grpSpPr>
        <p:pic>
          <p:nvPicPr>
            <p:cNvPr id="24" name="図 23" descr="アイコン&#10;&#10;自動的に生成された説明">
              <a:extLst>
                <a:ext uri="{FF2B5EF4-FFF2-40B4-BE49-F238E27FC236}">
                  <a16:creationId xmlns:a16="http://schemas.microsoft.com/office/drawing/2014/main" id="{1A59DCDA-888B-727D-6761-D307B3C2BFD6}"/>
                </a:ext>
              </a:extLst>
            </p:cNvPr>
            <p:cNvPicPr>
              <a:picLocks noChangeAspect="1"/>
            </p:cNvPicPr>
            <p:nvPr/>
          </p:nvPicPr>
          <p:blipFill>
            <a:blip r:embed="rId3"/>
            <a:stretch>
              <a:fillRect/>
            </a:stretch>
          </p:blipFill>
          <p:spPr>
            <a:xfrm>
              <a:off x="458230" y="7496278"/>
              <a:ext cx="346829" cy="330013"/>
            </a:xfrm>
            <a:prstGeom prst="rect">
              <a:avLst/>
            </a:prstGeom>
          </p:spPr>
        </p:pic>
        <p:sp>
          <p:nvSpPr>
            <p:cNvPr id="25" name="テキスト ボックス 24">
              <a:extLst>
                <a:ext uri="{FF2B5EF4-FFF2-40B4-BE49-F238E27FC236}">
                  <a16:creationId xmlns:a16="http://schemas.microsoft.com/office/drawing/2014/main" id="{554EFE8B-30A5-EFAE-7CA0-BA02BB1F508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grpSp>
        <p:nvGrpSpPr>
          <p:cNvPr id="26" name="グループ化 25">
            <a:extLst>
              <a:ext uri="{FF2B5EF4-FFF2-40B4-BE49-F238E27FC236}">
                <a16:creationId xmlns:a16="http://schemas.microsoft.com/office/drawing/2014/main" id="{CDA40D8D-5C2D-F25C-1F2F-E14A02DA05DE}"/>
              </a:ext>
            </a:extLst>
          </p:cNvPr>
          <p:cNvGrpSpPr/>
          <p:nvPr/>
        </p:nvGrpSpPr>
        <p:grpSpPr>
          <a:xfrm>
            <a:off x="421298" y="8468585"/>
            <a:ext cx="346829" cy="330013"/>
            <a:chOff x="458230" y="7496278"/>
            <a:chExt cx="346829" cy="330013"/>
          </a:xfrm>
        </p:grpSpPr>
        <p:pic>
          <p:nvPicPr>
            <p:cNvPr id="27" name="図 26" descr="アイコン&#10;&#10;自動的に生成された説明">
              <a:extLst>
                <a:ext uri="{FF2B5EF4-FFF2-40B4-BE49-F238E27FC236}">
                  <a16:creationId xmlns:a16="http://schemas.microsoft.com/office/drawing/2014/main" id="{2A47E4A0-3BF1-1437-DA3E-FB6C0A19D443}"/>
                </a:ext>
              </a:extLst>
            </p:cNvPr>
            <p:cNvPicPr>
              <a:picLocks noChangeAspect="1"/>
            </p:cNvPicPr>
            <p:nvPr/>
          </p:nvPicPr>
          <p:blipFill>
            <a:blip r:embed="rId3"/>
            <a:stretch>
              <a:fillRect/>
            </a:stretch>
          </p:blipFill>
          <p:spPr>
            <a:xfrm>
              <a:off x="458230" y="7496278"/>
              <a:ext cx="346829" cy="330013"/>
            </a:xfrm>
            <a:prstGeom prst="rect">
              <a:avLst/>
            </a:prstGeom>
          </p:spPr>
        </p:pic>
        <p:sp>
          <p:nvSpPr>
            <p:cNvPr id="28" name="テキスト ボックス 27">
              <a:extLst>
                <a:ext uri="{FF2B5EF4-FFF2-40B4-BE49-F238E27FC236}">
                  <a16:creationId xmlns:a16="http://schemas.microsoft.com/office/drawing/2014/main" id="{5DB66486-856A-AA20-9BC1-D80FA83638F3}"/>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3</a:t>
              </a:r>
              <a:endParaRPr kumimoji="1" lang="ja-JP" altLang="en-US" sz="1050" dirty="0"/>
            </a:p>
          </p:txBody>
        </p:sp>
      </p:grpSp>
      <p:pic>
        <p:nvPicPr>
          <p:cNvPr id="13" name="図 12" descr="ダイアグラム&#10;&#10;自動的に生成された説明">
            <a:extLst>
              <a:ext uri="{FF2B5EF4-FFF2-40B4-BE49-F238E27FC236}">
                <a16:creationId xmlns:a16="http://schemas.microsoft.com/office/drawing/2014/main" id="{1FB5AB72-8B1B-82FE-2C5C-A59479C37D3C}"/>
              </a:ext>
            </a:extLst>
          </p:cNvPr>
          <p:cNvPicPr>
            <a:picLocks noChangeAspect="1"/>
          </p:cNvPicPr>
          <p:nvPr/>
        </p:nvPicPr>
        <p:blipFill>
          <a:blip r:embed="rId4"/>
          <a:stretch>
            <a:fillRect/>
          </a:stretch>
        </p:blipFill>
        <p:spPr>
          <a:xfrm>
            <a:off x="343288" y="3019986"/>
            <a:ext cx="6188406" cy="3420000"/>
          </a:xfrm>
          <a:prstGeom prst="rect">
            <a:avLst/>
          </a:prstGeom>
        </p:spPr>
      </p:pic>
      <p:sp>
        <p:nvSpPr>
          <p:cNvPr id="5" name="テキスト ボックス 4">
            <a:extLst>
              <a:ext uri="{FF2B5EF4-FFF2-40B4-BE49-F238E27FC236}">
                <a16:creationId xmlns:a16="http://schemas.microsoft.com/office/drawing/2014/main" id="{57290C64-02F3-2213-FF97-4D9C92972975}"/>
              </a:ext>
            </a:extLst>
          </p:cNvPr>
          <p:cNvSpPr txBox="1"/>
          <p:nvPr/>
        </p:nvSpPr>
        <p:spPr>
          <a:xfrm>
            <a:off x="1623447" y="533791"/>
            <a:ext cx="3611105" cy="400110"/>
          </a:xfrm>
          <a:prstGeom prst="rect">
            <a:avLst/>
          </a:prstGeom>
          <a:noFill/>
        </p:spPr>
        <p:txBody>
          <a:bodyPr wrap="square" rtlCol="0">
            <a:spAutoFit/>
          </a:bodyPr>
          <a:lstStyle/>
          <a:p>
            <a:pPr algn="ctr"/>
            <a:r>
              <a:rPr kumimoji="1" lang="en-US" altLang="ja-JP" sz="2000" b="1" dirty="0">
                <a:solidFill>
                  <a:schemeClr val="bg1"/>
                </a:solidFill>
              </a:rPr>
              <a:t>KYT</a:t>
            </a:r>
            <a:r>
              <a:rPr kumimoji="1" lang="ja-JP" altLang="en-US" sz="2000" b="1" dirty="0">
                <a:solidFill>
                  <a:schemeClr val="bg1"/>
                </a:solidFill>
              </a:rPr>
              <a:t>シート</a:t>
            </a:r>
            <a:r>
              <a:rPr kumimoji="1" lang="en-US" altLang="ja-JP" sz="2000" b="1" dirty="0">
                <a:solidFill>
                  <a:schemeClr val="bg1"/>
                </a:solidFill>
              </a:rPr>
              <a:t> 〜</a:t>
            </a:r>
            <a:r>
              <a:rPr kumimoji="1" lang="ja-JP" altLang="en-US" sz="2000" b="1" dirty="0">
                <a:solidFill>
                  <a:schemeClr val="bg1"/>
                </a:solidFill>
              </a:rPr>
              <a:t>洗車場編</a:t>
            </a:r>
            <a:r>
              <a:rPr kumimoji="1" lang="en-US" altLang="ja-JP" sz="2000" b="1" dirty="0">
                <a:solidFill>
                  <a:schemeClr val="bg1"/>
                </a:solidFill>
              </a:rPr>
              <a:t>〜</a:t>
            </a:r>
            <a:endParaRPr kumimoji="1" lang="ja-JP" altLang="en-US" sz="2000" b="1" dirty="0">
              <a:solidFill>
                <a:schemeClr val="bg1"/>
              </a:solidFill>
            </a:endParaRPr>
          </a:p>
        </p:txBody>
      </p:sp>
    </p:spTree>
    <p:extLst>
      <p:ext uri="{BB962C8B-B14F-4D97-AF65-F5344CB8AC3E}">
        <p14:creationId xmlns:p14="http://schemas.microsoft.com/office/powerpoint/2010/main" val="1206384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85DD931-8AB6-D758-A1E6-80042C4A0B2D}"/>
              </a:ext>
            </a:extLst>
          </p:cNvPr>
          <p:cNvPicPr>
            <a:picLocks noChangeAspect="1"/>
          </p:cNvPicPr>
          <p:nvPr/>
        </p:nvPicPr>
        <p:blipFill>
          <a:blip r:embed="rId2"/>
          <a:stretch>
            <a:fillRect/>
          </a:stretch>
        </p:blipFill>
        <p:spPr>
          <a:xfrm>
            <a:off x="0" y="0"/>
            <a:ext cx="6858000" cy="9704934"/>
          </a:xfrm>
          <a:prstGeom prst="rect">
            <a:avLst/>
          </a:prstGeom>
        </p:spPr>
      </p:pic>
    </p:spTree>
    <p:extLst>
      <p:ext uri="{BB962C8B-B14F-4D97-AF65-F5344CB8AC3E}">
        <p14:creationId xmlns:p14="http://schemas.microsoft.com/office/powerpoint/2010/main" val="4203248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352D504-626C-7D42-3AB9-EDF916CA733A}"/>
              </a:ext>
            </a:extLst>
          </p:cNvPr>
          <p:cNvPicPr>
            <a:picLocks noChangeAspect="1"/>
          </p:cNvPicPr>
          <p:nvPr/>
        </p:nvPicPr>
        <p:blipFill rotWithShape="1">
          <a:blip r:embed="rId2"/>
          <a:srcRect b="5141"/>
          <a:stretch/>
        </p:blipFill>
        <p:spPr>
          <a:xfrm>
            <a:off x="0" y="0"/>
            <a:ext cx="6858000" cy="9205993"/>
          </a:xfrm>
          <a:prstGeom prst="rect">
            <a:avLst/>
          </a:prstGeom>
        </p:spPr>
      </p:pic>
    </p:spTree>
    <p:extLst>
      <p:ext uri="{BB962C8B-B14F-4D97-AF65-F5344CB8AC3E}">
        <p14:creationId xmlns:p14="http://schemas.microsoft.com/office/powerpoint/2010/main" val="2343919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5F6482F-AED3-CCEE-82CD-E064E137E6FA}"/>
              </a:ext>
            </a:extLst>
          </p:cNvPr>
          <p:cNvSpPr txBox="1"/>
          <p:nvPr/>
        </p:nvSpPr>
        <p:spPr>
          <a:xfrm>
            <a:off x="1623447" y="533791"/>
            <a:ext cx="3611105" cy="400110"/>
          </a:xfrm>
          <a:prstGeom prst="rect">
            <a:avLst/>
          </a:prstGeom>
          <a:noFill/>
        </p:spPr>
        <p:txBody>
          <a:bodyPr wrap="square" rtlCol="0">
            <a:spAutoFit/>
          </a:bodyPr>
          <a:lstStyle/>
          <a:p>
            <a:r>
              <a:rPr kumimoji="1" lang="en-US" altLang="ja-JP" sz="2000" b="1" dirty="0">
                <a:solidFill>
                  <a:schemeClr val="bg1"/>
                </a:solidFill>
              </a:rPr>
              <a:t>KYT</a:t>
            </a:r>
            <a:r>
              <a:rPr kumimoji="1" lang="ja-JP" altLang="en-US" sz="2000" b="1">
                <a:solidFill>
                  <a:schemeClr val="bg1"/>
                </a:solidFill>
              </a:rPr>
              <a:t>シート</a:t>
            </a:r>
            <a:r>
              <a:rPr kumimoji="1" lang="en-US" altLang="ja-JP" sz="2000" b="1" dirty="0">
                <a:solidFill>
                  <a:schemeClr val="bg1"/>
                </a:solidFill>
              </a:rPr>
              <a:t> 〜</a:t>
            </a:r>
            <a:r>
              <a:rPr kumimoji="1" lang="ja-JP" altLang="en-US" sz="2000" b="1">
                <a:solidFill>
                  <a:schemeClr val="bg1"/>
                </a:solidFill>
              </a:rPr>
              <a:t>歩行災害編</a:t>
            </a:r>
            <a:r>
              <a:rPr kumimoji="1" lang="en-US" altLang="ja-JP" sz="2000" b="1" dirty="0">
                <a:solidFill>
                  <a:schemeClr val="bg1"/>
                </a:solidFill>
              </a:rPr>
              <a:t>〜</a:t>
            </a:r>
            <a:endParaRPr kumimoji="1" lang="ja-JP" altLang="en-US" sz="2000" b="1">
              <a:solidFill>
                <a:schemeClr val="bg1"/>
              </a:solidFill>
            </a:endParaRPr>
          </a:p>
        </p:txBody>
      </p:sp>
      <p:sp>
        <p:nvSpPr>
          <p:cNvPr id="2" name="テキスト ボックス 1">
            <a:extLst>
              <a:ext uri="{FF2B5EF4-FFF2-40B4-BE49-F238E27FC236}">
                <a16:creationId xmlns:a16="http://schemas.microsoft.com/office/drawing/2014/main" id="{5B3C587B-977B-DF7A-5182-88737AC38DFC}"/>
              </a:ext>
            </a:extLst>
          </p:cNvPr>
          <p:cNvSpPr txBox="1"/>
          <p:nvPr/>
        </p:nvSpPr>
        <p:spPr>
          <a:xfrm>
            <a:off x="831273" y="1601373"/>
            <a:ext cx="4239490" cy="338554"/>
          </a:xfrm>
          <a:prstGeom prst="rect">
            <a:avLst/>
          </a:prstGeom>
          <a:noFill/>
        </p:spPr>
        <p:txBody>
          <a:bodyPr wrap="square" rtlCol="0">
            <a:spAutoFit/>
          </a:bodyPr>
          <a:lstStyle/>
          <a:p>
            <a:r>
              <a:rPr kumimoji="1" lang="en-US" altLang="ja-JP" sz="1050" b="1" dirty="0"/>
              <a:t>CASE</a:t>
            </a:r>
            <a:r>
              <a:rPr kumimoji="1" lang="ja-JP" altLang="en-US" sz="1050" b="1" dirty="0"/>
              <a:t>①　</a:t>
            </a:r>
            <a:r>
              <a:rPr kumimoji="1" lang="ja-JP" altLang="en-US" sz="1600" b="1" dirty="0"/>
              <a:t>通路の曲がり角</a:t>
            </a:r>
            <a:endParaRPr kumimoji="1" lang="en-US" altLang="ja-JP" sz="1050" b="1" dirty="0"/>
          </a:p>
        </p:txBody>
      </p:sp>
      <p:sp>
        <p:nvSpPr>
          <p:cNvPr id="3" name="テキスト ボックス 2">
            <a:extLst>
              <a:ext uri="{FF2B5EF4-FFF2-40B4-BE49-F238E27FC236}">
                <a16:creationId xmlns:a16="http://schemas.microsoft.com/office/drawing/2014/main" id="{B62419E4-6B65-0C78-CA87-CF4B21F986A3}"/>
              </a:ext>
            </a:extLst>
          </p:cNvPr>
          <p:cNvSpPr txBox="1"/>
          <p:nvPr/>
        </p:nvSpPr>
        <p:spPr>
          <a:xfrm>
            <a:off x="831272" y="1970705"/>
            <a:ext cx="5201603" cy="923330"/>
          </a:xfrm>
          <a:prstGeom prst="rect">
            <a:avLst/>
          </a:prstGeom>
          <a:noFill/>
        </p:spPr>
        <p:txBody>
          <a:bodyPr wrap="square" rtlCol="0">
            <a:spAutoFit/>
          </a:bodyPr>
          <a:lstStyle/>
          <a:p>
            <a:r>
              <a:rPr kumimoji="1" lang="ja-JP" altLang="en-US" sz="900" dirty="0"/>
              <a:t>下のイラストは、通路の曲がり角付近で、男性がスマホを見ながらエレベーターに乗ろうと移動しているところです。もう一方の女性は、段ボールの荷物を両手に抱え、男性の脇をすり抜けて左に曲がろうとしているところです。</a:t>
            </a:r>
            <a:endParaRPr kumimoji="1" lang="en-US" altLang="ja-JP" sz="900" dirty="0"/>
          </a:p>
          <a:p>
            <a:r>
              <a:rPr kumimoji="1" lang="ja-JP" altLang="en-US" sz="900" dirty="0"/>
              <a:t>危険と思われる箇所となぜ危険か、さらに安全にするためには、どのようにしたら良いか各自で書き出してください。</a:t>
            </a:r>
            <a:endParaRPr kumimoji="1" lang="en-US" altLang="ja-JP" sz="900" dirty="0"/>
          </a:p>
          <a:p>
            <a:r>
              <a:rPr kumimoji="1" lang="ja-JP" altLang="en-US" sz="900" dirty="0"/>
              <a:t>次に、書き出した内容をスタッフ全員で話し合い、意見交換してください。</a:t>
            </a:r>
          </a:p>
        </p:txBody>
      </p:sp>
      <p:sp>
        <p:nvSpPr>
          <p:cNvPr id="10" name="テキスト ボックス 9">
            <a:extLst>
              <a:ext uri="{FF2B5EF4-FFF2-40B4-BE49-F238E27FC236}">
                <a16:creationId xmlns:a16="http://schemas.microsoft.com/office/drawing/2014/main" id="{138BADF9-EC7B-626E-DC75-444205A81AFB}"/>
              </a:ext>
            </a:extLst>
          </p:cNvPr>
          <p:cNvSpPr txBox="1"/>
          <p:nvPr/>
        </p:nvSpPr>
        <p:spPr>
          <a:xfrm>
            <a:off x="1367542" y="6490559"/>
            <a:ext cx="4122916" cy="230832"/>
          </a:xfrm>
          <a:prstGeom prst="rect">
            <a:avLst/>
          </a:prstGeom>
          <a:noFill/>
        </p:spPr>
        <p:txBody>
          <a:bodyPr wrap="square" rtlCol="0">
            <a:spAutoFit/>
          </a:bodyPr>
          <a:lstStyle/>
          <a:p>
            <a:pPr algn="ctr"/>
            <a:r>
              <a:rPr kumimoji="1" lang="ja-JP" altLang="en-US" sz="900" dirty="0"/>
              <a:t>状況：通路曲がり角で、</a:t>
            </a:r>
            <a:r>
              <a:rPr kumimoji="1" lang="en-US" altLang="ja-JP" sz="900" dirty="0"/>
              <a:t>2</a:t>
            </a:r>
            <a:r>
              <a:rPr kumimoji="1" lang="ja-JP" altLang="en-US" sz="900" dirty="0"/>
              <a:t>名がすれ違おうとしている</a:t>
            </a:r>
          </a:p>
        </p:txBody>
      </p:sp>
      <p:graphicFrame>
        <p:nvGraphicFramePr>
          <p:cNvPr id="5" name="表 4">
            <a:extLst>
              <a:ext uri="{FF2B5EF4-FFF2-40B4-BE49-F238E27FC236}">
                <a16:creationId xmlns:a16="http://schemas.microsoft.com/office/drawing/2014/main" id="{6000336C-6C4C-906B-2408-FA727CBE0236}"/>
              </a:ext>
            </a:extLst>
          </p:cNvPr>
          <p:cNvGraphicFramePr>
            <a:graphicFrameLocks noGrp="1"/>
          </p:cNvGraphicFramePr>
          <p:nvPr/>
        </p:nvGraphicFramePr>
        <p:xfrm>
          <a:off x="321589" y="6908798"/>
          <a:ext cx="6210105" cy="2563571"/>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349062715"/>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800002028"/>
                  </a:ext>
                </a:extLst>
              </a:tr>
            </a:tbl>
          </a:graphicData>
        </a:graphic>
      </p:graphicFrame>
      <p:pic>
        <p:nvPicPr>
          <p:cNvPr id="9" name="図 8" descr="ダイアグラム が含まれている画像&#10;&#10;自動的に生成された説明">
            <a:extLst>
              <a:ext uri="{FF2B5EF4-FFF2-40B4-BE49-F238E27FC236}">
                <a16:creationId xmlns:a16="http://schemas.microsoft.com/office/drawing/2014/main" id="{579B61FF-228E-6506-0AB7-8CC5669E1D4C}"/>
              </a:ext>
            </a:extLst>
          </p:cNvPr>
          <p:cNvPicPr>
            <a:picLocks noChangeAspect="1"/>
          </p:cNvPicPr>
          <p:nvPr/>
        </p:nvPicPr>
        <p:blipFill>
          <a:blip r:embed="rId2"/>
          <a:stretch>
            <a:fillRect/>
          </a:stretch>
        </p:blipFill>
        <p:spPr>
          <a:xfrm>
            <a:off x="321589" y="2997202"/>
            <a:ext cx="6188407" cy="3420000"/>
          </a:xfrm>
          <a:prstGeom prst="rect">
            <a:avLst/>
          </a:prstGeom>
        </p:spPr>
      </p:pic>
    </p:spTree>
    <p:extLst>
      <p:ext uri="{BB962C8B-B14F-4D97-AF65-F5344CB8AC3E}">
        <p14:creationId xmlns:p14="http://schemas.microsoft.com/office/powerpoint/2010/main" val="3716061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5F6482F-AED3-CCEE-82CD-E064E137E6FA}"/>
              </a:ext>
            </a:extLst>
          </p:cNvPr>
          <p:cNvSpPr txBox="1"/>
          <p:nvPr/>
        </p:nvSpPr>
        <p:spPr>
          <a:xfrm>
            <a:off x="1623447" y="533791"/>
            <a:ext cx="3611105" cy="369332"/>
          </a:xfrm>
          <a:prstGeom prst="rect">
            <a:avLst/>
          </a:prstGeom>
          <a:noFill/>
        </p:spPr>
        <p:txBody>
          <a:bodyPr wrap="square" rtlCol="0">
            <a:spAutoFit/>
          </a:bodyPr>
          <a:lstStyle/>
          <a:p>
            <a:r>
              <a:rPr kumimoji="1" lang="en-US" altLang="ja-JP" b="1" dirty="0">
                <a:solidFill>
                  <a:schemeClr val="bg1"/>
                </a:solidFill>
              </a:rPr>
              <a:t>KYT</a:t>
            </a:r>
            <a:r>
              <a:rPr kumimoji="1" lang="ja-JP" altLang="en-US" b="1" dirty="0">
                <a:solidFill>
                  <a:schemeClr val="bg1"/>
                </a:solidFill>
              </a:rPr>
              <a:t>シート　</a:t>
            </a:r>
            <a:r>
              <a:rPr kumimoji="1" lang="en-US" altLang="ja-JP" b="1" dirty="0">
                <a:solidFill>
                  <a:schemeClr val="bg1"/>
                </a:solidFill>
              </a:rPr>
              <a:t>〜</a:t>
            </a:r>
            <a:r>
              <a:rPr kumimoji="1" lang="ja-JP" altLang="en-US" b="1" dirty="0">
                <a:solidFill>
                  <a:schemeClr val="bg1"/>
                </a:solidFill>
              </a:rPr>
              <a:t>歩行災害編</a:t>
            </a:r>
            <a:r>
              <a:rPr kumimoji="1" lang="en-US" altLang="ja-JP" b="1" dirty="0">
                <a:solidFill>
                  <a:schemeClr val="bg1"/>
                </a:solidFill>
              </a:rPr>
              <a:t>〜</a:t>
            </a:r>
            <a:endParaRPr kumimoji="1" lang="ja-JP" altLang="en-US" b="1" dirty="0">
              <a:solidFill>
                <a:schemeClr val="bg1"/>
              </a:solidFill>
            </a:endParaRPr>
          </a:p>
        </p:txBody>
      </p:sp>
      <p:pic>
        <p:nvPicPr>
          <p:cNvPr id="3" name="図 2">
            <a:extLst>
              <a:ext uri="{FF2B5EF4-FFF2-40B4-BE49-F238E27FC236}">
                <a16:creationId xmlns:a16="http://schemas.microsoft.com/office/drawing/2014/main" id="{D4AF27D7-B907-E001-6997-6C6734518B68}"/>
              </a:ext>
            </a:extLst>
          </p:cNvPr>
          <p:cNvPicPr>
            <a:picLocks noChangeAspect="1"/>
          </p:cNvPicPr>
          <p:nvPr/>
        </p:nvPicPr>
        <p:blipFill>
          <a:blip r:embed="rId2"/>
          <a:stretch>
            <a:fillRect/>
          </a:stretch>
        </p:blipFill>
        <p:spPr>
          <a:xfrm>
            <a:off x="956912" y="1519620"/>
            <a:ext cx="948140" cy="902170"/>
          </a:xfrm>
          <a:prstGeom prst="rect">
            <a:avLst/>
          </a:prstGeom>
        </p:spPr>
      </p:pic>
      <p:sp>
        <p:nvSpPr>
          <p:cNvPr id="9" name="テキスト ボックス 8">
            <a:extLst>
              <a:ext uri="{FF2B5EF4-FFF2-40B4-BE49-F238E27FC236}">
                <a16:creationId xmlns:a16="http://schemas.microsoft.com/office/drawing/2014/main" id="{CE19870E-D1A7-49F8-B5F7-F3465100F3A1}"/>
              </a:ext>
            </a:extLst>
          </p:cNvPr>
          <p:cNvSpPr txBox="1"/>
          <p:nvPr/>
        </p:nvSpPr>
        <p:spPr>
          <a:xfrm>
            <a:off x="1905052" y="1840556"/>
            <a:ext cx="4239490" cy="500137"/>
          </a:xfrm>
          <a:prstGeom prst="rect">
            <a:avLst/>
          </a:prstGeom>
          <a:noFill/>
        </p:spPr>
        <p:txBody>
          <a:bodyPr wrap="square" rtlCol="0">
            <a:spAutoFit/>
          </a:bodyPr>
          <a:lstStyle/>
          <a:p>
            <a:r>
              <a:rPr kumimoji="1" lang="en-US" altLang="ja-JP" sz="1050" b="1" dirty="0"/>
              <a:t>CASE</a:t>
            </a:r>
            <a:r>
              <a:rPr kumimoji="1" lang="ja-JP" altLang="en-US" sz="1050" b="1" dirty="0"/>
              <a:t>①　</a:t>
            </a:r>
            <a:r>
              <a:rPr kumimoji="1" lang="en-US" altLang="ja-JP" sz="1050" b="1" dirty="0">
                <a:solidFill>
                  <a:srgbClr val="FF6600"/>
                </a:solidFill>
              </a:rPr>
              <a:t>【</a:t>
            </a:r>
            <a:r>
              <a:rPr kumimoji="1" lang="ja-JP" altLang="en-US" sz="1050" b="1" dirty="0">
                <a:solidFill>
                  <a:srgbClr val="FF6600"/>
                </a:solidFill>
              </a:rPr>
              <a:t>危険要因の例</a:t>
            </a:r>
            <a:r>
              <a:rPr kumimoji="1" lang="en-US" altLang="ja-JP" sz="1050" b="1" dirty="0">
                <a:solidFill>
                  <a:srgbClr val="FF6600"/>
                </a:solidFill>
              </a:rPr>
              <a:t>】</a:t>
            </a:r>
          </a:p>
          <a:p>
            <a:r>
              <a:rPr kumimoji="1" lang="ja-JP" altLang="en-US" sz="1600" b="1" dirty="0"/>
              <a:t>通路曲がり角付近に潜んでいる</a:t>
            </a:r>
            <a:endParaRPr kumimoji="1" lang="en-US" altLang="ja-JP" sz="1050" b="1" dirty="0"/>
          </a:p>
        </p:txBody>
      </p:sp>
      <p:graphicFrame>
        <p:nvGraphicFramePr>
          <p:cNvPr id="7" name="表 6">
            <a:extLst>
              <a:ext uri="{FF2B5EF4-FFF2-40B4-BE49-F238E27FC236}">
                <a16:creationId xmlns:a16="http://schemas.microsoft.com/office/drawing/2014/main" id="{0B2888A5-BE71-CE68-0392-616F90F43C2E}"/>
              </a:ext>
            </a:extLst>
          </p:cNvPr>
          <p:cNvGraphicFramePr>
            <a:graphicFrameLocks noGrp="1"/>
          </p:cNvGraphicFramePr>
          <p:nvPr>
            <p:extLst>
              <p:ext uri="{D42A27DB-BD31-4B8C-83A1-F6EECF244321}">
                <p14:modId xmlns:p14="http://schemas.microsoft.com/office/powerpoint/2010/main" val="2112008678"/>
              </p:ext>
            </p:extLst>
          </p:nvPr>
        </p:nvGraphicFramePr>
        <p:xfrm>
          <a:off x="321589" y="6908798"/>
          <a:ext cx="6210105" cy="2563571"/>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54923">
                <a:tc rowSpan="2">
                  <a:txBody>
                    <a:bodyPr/>
                    <a:lstStyle/>
                    <a:p>
                      <a:pPr algn="ctr"/>
                      <a:endParaRPr kumimoji="1" lang="ja-JP" altLang="en-US" sz="800" dirty="0"/>
                    </a:p>
                  </a:txBody>
                  <a:tcPr anchor="ctr">
                    <a:lnL w="12700" cmpd="sng">
                      <a:noFill/>
                      <a:prstDash val="solid"/>
                    </a:lnL>
                  </a:tcPr>
                </a:tc>
                <a:tc>
                  <a:txBody>
                    <a:bodyPr/>
                    <a:lstStyle/>
                    <a:p>
                      <a:r>
                        <a:rPr kumimoji="1" lang="ja-JP" altLang="en-US" sz="800" dirty="0"/>
                        <a:t>スマホを見ながら移動している</a:t>
                      </a:r>
                    </a:p>
                  </a:txBody>
                  <a:tcPr anchor="ctr"/>
                </a:tc>
                <a:tc>
                  <a:txBody>
                    <a:bodyPr/>
                    <a:lstStyle/>
                    <a:p>
                      <a:r>
                        <a:rPr kumimoji="1" lang="ja-JP" altLang="en-US" sz="800" dirty="0"/>
                        <a:t>・周囲が見えておらず、荷物を持った女性に</a:t>
                      </a:r>
                      <a:endParaRPr kumimoji="1" lang="en-US" altLang="ja-JP" sz="800" dirty="0"/>
                    </a:p>
                    <a:p>
                      <a:r>
                        <a:rPr kumimoji="1" lang="ja-JP" altLang="en-US" sz="800" dirty="0"/>
                        <a:t>　ぶつかり、両者転倒の恐れがある</a:t>
                      </a:r>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54923">
                <a:tc vMerge="1">
                  <a:txBody>
                    <a:bodyPr/>
                    <a:lstStyle/>
                    <a:p>
                      <a:pPr algn="ctr"/>
                      <a:endParaRPr kumimoji="1" lang="ja-JP" altLang="en-US" sz="800" dirty="0"/>
                    </a:p>
                  </a:txBody>
                  <a:tcPr anchor="ctr">
                    <a:lnL w="12700" cmpd="sng">
                      <a:noFill/>
                      <a:prstDash val="solid"/>
                    </a:lnL>
                  </a:tcPr>
                </a:tc>
                <a:tc>
                  <a:txBody>
                    <a:bodyPr/>
                    <a:lstStyle/>
                    <a:p>
                      <a:r>
                        <a:rPr kumimoji="1" lang="ja-JP" altLang="en-US" sz="800" dirty="0"/>
                        <a:t>両手が塞がっている</a:t>
                      </a:r>
                    </a:p>
                  </a:txBody>
                  <a:tcPr anchor="ctr"/>
                </a:tc>
                <a:tc>
                  <a:txBody>
                    <a:bodyPr/>
                    <a:lstStyle/>
                    <a:p>
                      <a:r>
                        <a:rPr kumimoji="1" lang="ja-JP" altLang="en-US" sz="800" dirty="0"/>
                        <a:t>・手が塞がっていると、とっさの時に対応で</a:t>
                      </a:r>
                      <a:endParaRPr kumimoji="1" lang="en-US" altLang="ja-JP" sz="800" dirty="0"/>
                    </a:p>
                    <a:p>
                      <a:r>
                        <a:rPr kumimoji="1" lang="ja-JP" altLang="en-US" sz="800" dirty="0"/>
                        <a:t>　きず、転倒する恐れがある</a:t>
                      </a:r>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54923">
                <a:tc>
                  <a:txBody>
                    <a:bodyPr/>
                    <a:lstStyle/>
                    <a:p>
                      <a:pPr algn="ctr"/>
                      <a:endParaRPr kumimoji="1" lang="ja-JP" altLang="en-US" sz="800" dirty="0"/>
                    </a:p>
                  </a:txBody>
                  <a:tcPr anchor="ctr">
                    <a:lnL w="12700" cmpd="sng">
                      <a:noFill/>
                      <a:prstDash val="solid"/>
                    </a:lnL>
                  </a:tcPr>
                </a:tc>
                <a:tc>
                  <a:txBody>
                    <a:bodyPr/>
                    <a:lstStyle/>
                    <a:p>
                      <a:r>
                        <a:rPr kumimoji="1" lang="ja-JP" altLang="en-US" sz="800" dirty="0"/>
                        <a:t>段ボールを両手で持っており、</a:t>
                      </a:r>
                      <a:endParaRPr kumimoji="1" lang="en-US" altLang="ja-JP" sz="800" dirty="0"/>
                    </a:p>
                    <a:p>
                      <a:r>
                        <a:rPr kumimoji="1" lang="ja-JP" altLang="en-US" sz="800" dirty="0"/>
                        <a:t>両手が塞がっている。また、段ボールで足元が見えない</a:t>
                      </a:r>
                    </a:p>
                  </a:txBody>
                  <a:tcPr anchor="ctr"/>
                </a:tc>
                <a:tc rowSpan="2">
                  <a:txBody>
                    <a:bodyPr/>
                    <a:lstStyle/>
                    <a:p>
                      <a:r>
                        <a:rPr kumimoji="1" lang="ja-JP" altLang="en-US" sz="800" dirty="0"/>
                        <a:t>・段ボールで手が塞がって、足元が見えな</a:t>
                      </a:r>
                      <a:endParaRPr kumimoji="1" lang="en-US" altLang="ja-JP" sz="800" dirty="0"/>
                    </a:p>
                    <a:p>
                      <a:r>
                        <a:rPr kumimoji="1" lang="ja-JP" altLang="en-US" sz="800" dirty="0"/>
                        <a:t>　いため、足を引っ掛けやすい</a:t>
                      </a:r>
                      <a:endParaRPr kumimoji="1" lang="en-US" altLang="ja-JP" sz="800" dirty="0"/>
                    </a:p>
                    <a:p>
                      <a:endParaRPr kumimoji="1" lang="ja-JP" altLang="en-US" sz="800" dirty="0"/>
                    </a:p>
                    <a:p>
                      <a:r>
                        <a:rPr kumimoji="1" lang="ja-JP" altLang="en-US" sz="800" dirty="0"/>
                        <a:t>・サンダル履きのため、少しの接触でも足元</a:t>
                      </a:r>
                      <a:endParaRPr kumimoji="1" lang="en-US" altLang="ja-JP" sz="800" dirty="0"/>
                    </a:p>
                    <a:p>
                      <a:r>
                        <a:rPr kumimoji="1" lang="ja-JP" altLang="en-US" sz="800" dirty="0"/>
                        <a:t>　のバランスを崩しやすく、つま先も出ている</a:t>
                      </a:r>
                      <a:endParaRPr kumimoji="1" lang="en-US" altLang="ja-JP" sz="800" dirty="0"/>
                    </a:p>
                    <a:p>
                      <a:r>
                        <a:rPr kumimoji="1" lang="ja-JP" altLang="en-US" sz="800" dirty="0"/>
                        <a:t>　ので、怪我をしやすい</a:t>
                      </a:r>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349062715"/>
                  </a:ext>
                </a:extLst>
              </a:tr>
              <a:tr h="554923">
                <a:tc>
                  <a:txBody>
                    <a:bodyPr/>
                    <a:lstStyle/>
                    <a:p>
                      <a:pPr algn="ctr"/>
                      <a:endParaRPr kumimoji="1" lang="ja-JP" altLang="en-US" sz="800" dirty="0"/>
                    </a:p>
                  </a:txBody>
                  <a:tcPr anchor="ctr">
                    <a:lnL w="12700" cmpd="sng">
                      <a:noFill/>
                      <a:prstDash val="solid"/>
                    </a:lnL>
                  </a:tcPr>
                </a:tc>
                <a:tc>
                  <a:txBody>
                    <a:bodyPr/>
                    <a:lstStyle/>
                    <a:p>
                      <a:r>
                        <a:rPr kumimoji="1" lang="ja-JP" altLang="en-US" sz="800" dirty="0"/>
                        <a:t>サンダル履き　</a:t>
                      </a:r>
                      <a:r>
                        <a:rPr kumimoji="1" lang="en-US" altLang="ja-JP" sz="700" dirty="0"/>
                        <a:t>※</a:t>
                      </a:r>
                      <a:r>
                        <a:rPr kumimoji="1" lang="ja-JP" altLang="en-US" sz="700" dirty="0"/>
                        <a:t>つま先が出ている</a:t>
                      </a:r>
                      <a:endParaRPr kumimoji="1" lang="ja-JP" altLang="en-US" sz="800" dirty="0"/>
                    </a:p>
                  </a:txBody>
                  <a:tcPr anchor="ctr"/>
                </a:tc>
                <a:tc vMerge="1">
                  <a:txBody>
                    <a:bodyPr/>
                    <a:lstStyle/>
                    <a:p>
                      <a:endParaRPr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800002028"/>
                  </a:ext>
                </a:extLst>
              </a:tr>
            </a:tbl>
          </a:graphicData>
        </a:graphic>
      </p:graphicFrame>
      <p:grpSp>
        <p:nvGrpSpPr>
          <p:cNvPr id="10" name="グループ化 9">
            <a:extLst>
              <a:ext uri="{FF2B5EF4-FFF2-40B4-BE49-F238E27FC236}">
                <a16:creationId xmlns:a16="http://schemas.microsoft.com/office/drawing/2014/main" id="{019AF74B-9E57-95ED-CC48-10588BBEC27F}"/>
              </a:ext>
            </a:extLst>
          </p:cNvPr>
          <p:cNvGrpSpPr/>
          <p:nvPr/>
        </p:nvGrpSpPr>
        <p:grpSpPr>
          <a:xfrm>
            <a:off x="426454" y="7677981"/>
            <a:ext cx="346829" cy="330013"/>
            <a:chOff x="458230" y="7496278"/>
            <a:chExt cx="346829" cy="330013"/>
          </a:xfrm>
        </p:grpSpPr>
        <p:pic>
          <p:nvPicPr>
            <p:cNvPr id="12" name="図 11" descr="アイコン&#10;&#10;自動的に生成された説明">
              <a:extLst>
                <a:ext uri="{FF2B5EF4-FFF2-40B4-BE49-F238E27FC236}">
                  <a16:creationId xmlns:a16="http://schemas.microsoft.com/office/drawing/2014/main" id="{2FBBFFF1-9EE3-2B8C-EFD8-486FA26FE26B}"/>
                </a:ext>
              </a:extLst>
            </p:cNvPr>
            <p:cNvPicPr>
              <a:picLocks noChangeAspect="1"/>
            </p:cNvPicPr>
            <p:nvPr/>
          </p:nvPicPr>
          <p:blipFill>
            <a:blip r:embed="rId3"/>
            <a:stretch>
              <a:fillRect/>
            </a:stretch>
          </p:blipFill>
          <p:spPr>
            <a:xfrm>
              <a:off x="458230" y="7496278"/>
              <a:ext cx="346829" cy="330013"/>
            </a:xfrm>
            <a:prstGeom prst="rect">
              <a:avLst/>
            </a:prstGeom>
          </p:spPr>
        </p:pic>
        <p:sp>
          <p:nvSpPr>
            <p:cNvPr id="22" name="テキスト ボックス 21">
              <a:extLst>
                <a:ext uri="{FF2B5EF4-FFF2-40B4-BE49-F238E27FC236}">
                  <a16:creationId xmlns:a16="http://schemas.microsoft.com/office/drawing/2014/main" id="{B8D4D2F5-7725-D3D4-925D-0DED9A701DB4}"/>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23" name="グループ化 22">
            <a:extLst>
              <a:ext uri="{FF2B5EF4-FFF2-40B4-BE49-F238E27FC236}">
                <a16:creationId xmlns:a16="http://schemas.microsoft.com/office/drawing/2014/main" id="{88D3600C-F1BE-FDFA-09DB-4379E42AD593}"/>
              </a:ext>
            </a:extLst>
          </p:cNvPr>
          <p:cNvGrpSpPr/>
          <p:nvPr/>
        </p:nvGrpSpPr>
        <p:grpSpPr>
          <a:xfrm>
            <a:off x="426456" y="8440243"/>
            <a:ext cx="346829" cy="330013"/>
            <a:chOff x="458230" y="7496278"/>
            <a:chExt cx="346829" cy="330013"/>
          </a:xfrm>
        </p:grpSpPr>
        <p:pic>
          <p:nvPicPr>
            <p:cNvPr id="24" name="図 23" descr="アイコン&#10;&#10;自動的に生成された説明">
              <a:extLst>
                <a:ext uri="{FF2B5EF4-FFF2-40B4-BE49-F238E27FC236}">
                  <a16:creationId xmlns:a16="http://schemas.microsoft.com/office/drawing/2014/main" id="{1A59DCDA-888B-727D-6761-D307B3C2BFD6}"/>
                </a:ext>
              </a:extLst>
            </p:cNvPr>
            <p:cNvPicPr>
              <a:picLocks noChangeAspect="1"/>
            </p:cNvPicPr>
            <p:nvPr/>
          </p:nvPicPr>
          <p:blipFill>
            <a:blip r:embed="rId3"/>
            <a:stretch>
              <a:fillRect/>
            </a:stretch>
          </p:blipFill>
          <p:spPr>
            <a:xfrm>
              <a:off x="458230" y="7496278"/>
              <a:ext cx="346829" cy="330013"/>
            </a:xfrm>
            <a:prstGeom prst="rect">
              <a:avLst/>
            </a:prstGeom>
          </p:spPr>
        </p:pic>
        <p:sp>
          <p:nvSpPr>
            <p:cNvPr id="25" name="テキスト ボックス 24">
              <a:extLst>
                <a:ext uri="{FF2B5EF4-FFF2-40B4-BE49-F238E27FC236}">
                  <a16:creationId xmlns:a16="http://schemas.microsoft.com/office/drawing/2014/main" id="{554EFE8B-30A5-EFAE-7CA0-BA02BB1F508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grpSp>
        <p:nvGrpSpPr>
          <p:cNvPr id="26" name="グループ化 25">
            <a:extLst>
              <a:ext uri="{FF2B5EF4-FFF2-40B4-BE49-F238E27FC236}">
                <a16:creationId xmlns:a16="http://schemas.microsoft.com/office/drawing/2014/main" id="{CDA40D8D-5C2D-F25C-1F2F-E14A02DA05DE}"/>
              </a:ext>
            </a:extLst>
          </p:cNvPr>
          <p:cNvGrpSpPr/>
          <p:nvPr/>
        </p:nvGrpSpPr>
        <p:grpSpPr>
          <a:xfrm>
            <a:off x="426455" y="8982729"/>
            <a:ext cx="346829" cy="330013"/>
            <a:chOff x="458230" y="7496278"/>
            <a:chExt cx="346829" cy="330013"/>
          </a:xfrm>
        </p:grpSpPr>
        <p:pic>
          <p:nvPicPr>
            <p:cNvPr id="27" name="図 26" descr="アイコン&#10;&#10;自動的に生成された説明">
              <a:extLst>
                <a:ext uri="{FF2B5EF4-FFF2-40B4-BE49-F238E27FC236}">
                  <a16:creationId xmlns:a16="http://schemas.microsoft.com/office/drawing/2014/main" id="{2A47E4A0-3BF1-1437-DA3E-FB6C0A19D443}"/>
                </a:ext>
              </a:extLst>
            </p:cNvPr>
            <p:cNvPicPr>
              <a:picLocks noChangeAspect="1"/>
            </p:cNvPicPr>
            <p:nvPr/>
          </p:nvPicPr>
          <p:blipFill>
            <a:blip r:embed="rId3"/>
            <a:stretch>
              <a:fillRect/>
            </a:stretch>
          </p:blipFill>
          <p:spPr>
            <a:xfrm>
              <a:off x="458230" y="7496278"/>
              <a:ext cx="346829" cy="330013"/>
            </a:xfrm>
            <a:prstGeom prst="rect">
              <a:avLst/>
            </a:prstGeom>
          </p:spPr>
        </p:pic>
        <p:sp>
          <p:nvSpPr>
            <p:cNvPr id="28" name="テキスト ボックス 27">
              <a:extLst>
                <a:ext uri="{FF2B5EF4-FFF2-40B4-BE49-F238E27FC236}">
                  <a16:creationId xmlns:a16="http://schemas.microsoft.com/office/drawing/2014/main" id="{5DB66486-856A-AA20-9BC1-D80FA83638F3}"/>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3</a:t>
              </a:r>
              <a:endParaRPr kumimoji="1" lang="ja-JP" altLang="en-US" sz="1050" dirty="0"/>
            </a:p>
          </p:txBody>
        </p:sp>
      </p:grpSp>
      <p:grpSp>
        <p:nvGrpSpPr>
          <p:cNvPr id="29" name="グループ化 28">
            <a:extLst>
              <a:ext uri="{FF2B5EF4-FFF2-40B4-BE49-F238E27FC236}">
                <a16:creationId xmlns:a16="http://schemas.microsoft.com/office/drawing/2014/main" id="{8518F307-7DF3-B6CF-5D38-0D67BE6B4BBB}"/>
              </a:ext>
            </a:extLst>
          </p:cNvPr>
          <p:cNvGrpSpPr/>
          <p:nvPr/>
        </p:nvGrpSpPr>
        <p:grpSpPr>
          <a:xfrm>
            <a:off x="3439640" y="4394941"/>
            <a:ext cx="346829" cy="330013"/>
            <a:chOff x="458230" y="7496278"/>
            <a:chExt cx="346829" cy="330013"/>
          </a:xfrm>
        </p:grpSpPr>
        <p:pic>
          <p:nvPicPr>
            <p:cNvPr id="30" name="図 29" descr="アイコン&#10;&#10;自動的に生成された説明">
              <a:extLst>
                <a:ext uri="{FF2B5EF4-FFF2-40B4-BE49-F238E27FC236}">
                  <a16:creationId xmlns:a16="http://schemas.microsoft.com/office/drawing/2014/main" id="{6AB03624-DE7B-9EF8-E190-A6663089AE49}"/>
                </a:ext>
              </a:extLst>
            </p:cNvPr>
            <p:cNvPicPr>
              <a:picLocks noChangeAspect="1"/>
            </p:cNvPicPr>
            <p:nvPr/>
          </p:nvPicPr>
          <p:blipFill>
            <a:blip r:embed="rId3"/>
            <a:stretch>
              <a:fillRect/>
            </a:stretch>
          </p:blipFill>
          <p:spPr>
            <a:xfrm>
              <a:off x="458230" y="7496278"/>
              <a:ext cx="346829" cy="330013"/>
            </a:xfrm>
            <a:prstGeom prst="rect">
              <a:avLst/>
            </a:prstGeom>
          </p:spPr>
        </p:pic>
        <p:sp>
          <p:nvSpPr>
            <p:cNvPr id="31" name="テキスト ボックス 30">
              <a:extLst>
                <a:ext uri="{FF2B5EF4-FFF2-40B4-BE49-F238E27FC236}">
                  <a16:creationId xmlns:a16="http://schemas.microsoft.com/office/drawing/2014/main" id="{B97FBA66-2226-ECD6-D900-D33FA6E93413}"/>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32" name="グループ化 31">
            <a:extLst>
              <a:ext uri="{FF2B5EF4-FFF2-40B4-BE49-F238E27FC236}">
                <a16:creationId xmlns:a16="http://schemas.microsoft.com/office/drawing/2014/main" id="{BEBDAC2F-7B62-905D-6002-917977D6BF52}"/>
              </a:ext>
            </a:extLst>
          </p:cNvPr>
          <p:cNvGrpSpPr/>
          <p:nvPr/>
        </p:nvGrpSpPr>
        <p:grpSpPr>
          <a:xfrm>
            <a:off x="2626486" y="4787993"/>
            <a:ext cx="346829" cy="330013"/>
            <a:chOff x="458230" y="7496278"/>
            <a:chExt cx="346829" cy="330013"/>
          </a:xfrm>
        </p:grpSpPr>
        <p:pic>
          <p:nvPicPr>
            <p:cNvPr id="33" name="図 32" descr="アイコン&#10;&#10;自動的に生成された説明">
              <a:extLst>
                <a:ext uri="{FF2B5EF4-FFF2-40B4-BE49-F238E27FC236}">
                  <a16:creationId xmlns:a16="http://schemas.microsoft.com/office/drawing/2014/main" id="{C8891EB8-BCD3-0A96-DE43-B10B57F4718F}"/>
                </a:ext>
              </a:extLst>
            </p:cNvPr>
            <p:cNvPicPr>
              <a:picLocks noChangeAspect="1"/>
            </p:cNvPicPr>
            <p:nvPr/>
          </p:nvPicPr>
          <p:blipFill>
            <a:blip r:embed="rId3"/>
            <a:stretch>
              <a:fillRect/>
            </a:stretch>
          </p:blipFill>
          <p:spPr>
            <a:xfrm>
              <a:off x="458230" y="7496278"/>
              <a:ext cx="346829" cy="330013"/>
            </a:xfrm>
            <a:prstGeom prst="rect">
              <a:avLst/>
            </a:prstGeom>
          </p:spPr>
        </p:pic>
        <p:sp>
          <p:nvSpPr>
            <p:cNvPr id="34" name="テキスト ボックス 33">
              <a:extLst>
                <a:ext uri="{FF2B5EF4-FFF2-40B4-BE49-F238E27FC236}">
                  <a16:creationId xmlns:a16="http://schemas.microsoft.com/office/drawing/2014/main" id="{C49170DE-24B6-843E-32EB-799FFC63E7CF}"/>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grpSp>
        <p:nvGrpSpPr>
          <p:cNvPr id="35" name="グループ化 34">
            <a:extLst>
              <a:ext uri="{FF2B5EF4-FFF2-40B4-BE49-F238E27FC236}">
                <a16:creationId xmlns:a16="http://schemas.microsoft.com/office/drawing/2014/main" id="{8DBF635C-58BB-4028-86BC-DDBD5AC64B41}"/>
              </a:ext>
            </a:extLst>
          </p:cNvPr>
          <p:cNvGrpSpPr/>
          <p:nvPr/>
        </p:nvGrpSpPr>
        <p:grpSpPr>
          <a:xfrm>
            <a:off x="2315015" y="5800774"/>
            <a:ext cx="346829" cy="330013"/>
            <a:chOff x="458230" y="7496278"/>
            <a:chExt cx="346829" cy="330013"/>
          </a:xfrm>
        </p:grpSpPr>
        <p:pic>
          <p:nvPicPr>
            <p:cNvPr id="36" name="図 35" descr="アイコン&#10;&#10;自動的に生成された説明">
              <a:extLst>
                <a:ext uri="{FF2B5EF4-FFF2-40B4-BE49-F238E27FC236}">
                  <a16:creationId xmlns:a16="http://schemas.microsoft.com/office/drawing/2014/main" id="{1C416384-D8AA-668F-3438-56D8DD3FAA27}"/>
                </a:ext>
              </a:extLst>
            </p:cNvPr>
            <p:cNvPicPr>
              <a:picLocks noChangeAspect="1"/>
            </p:cNvPicPr>
            <p:nvPr/>
          </p:nvPicPr>
          <p:blipFill>
            <a:blip r:embed="rId3"/>
            <a:stretch>
              <a:fillRect/>
            </a:stretch>
          </p:blipFill>
          <p:spPr>
            <a:xfrm>
              <a:off x="458230" y="7496278"/>
              <a:ext cx="346829" cy="330013"/>
            </a:xfrm>
            <a:prstGeom prst="rect">
              <a:avLst/>
            </a:prstGeom>
          </p:spPr>
        </p:pic>
        <p:sp>
          <p:nvSpPr>
            <p:cNvPr id="37" name="テキスト ボックス 36">
              <a:extLst>
                <a:ext uri="{FF2B5EF4-FFF2-40B4-BE49-F238E27FC236}">
                  <a16:creationId xmlns:a16="http://schemas.microsoft.com/office/drawing/2014/main" id="{E941D6B7-7A41-2D26-1F01-E802A7D91EA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3</a:t>
              </a:r>
              <a:endParaRPr kumimoji="1" lang="ja-JP" altLang="en-US" sz="1050" dirty="0"/>
            </a:p>
          </p:txBody>
        </p:sp>
      </p:grpSp>
      <p:pic>
        <p:nvPicPr>
          <p:cNvPr id="13" name="図 12" descr="ダイアグラム&#10;&#10;自動的に生成された説明">
            <a:extLst>
              <a:ext uri="{FF2B5EF4-FFF2-40B4-BE49-F238E27FC236}">
                <a16:creationId xmlns:a16="http://schemas.microsoft.com/office/drawing/2014/main" id="{12F192C4-EC70-B1CE-9D3F-26E80C4ED507}"/>
              </a:ext>
            </a:extLst>
          </p:cNvPr>
          <p:cNvPicPr>
            <a:picLocks noChangeAspect="1"/>
          </p:cNvPicPr>
          <p:nvPr/>
        </p:nvPicPr>
        <p:blipFill>
          <a:blip r:embed="rId4"/>
          <a:stretch>
            <a:fillRect/>
          </a:stretch>
        </p:blipFill>
        <p:spPr>
          <a:xfrm>
            <a:off x="321589" y="3014954"/>
            <a:ext cx="6188407" cy="3420000"/>
          </a:xfrm>
          <a:prstGeom prst="rect">
            <a:avLst/>
          </a:prstGeom>
        </p:spPr>
      </p:pic>
    </p:spTree>
    <p:extLst>
      <p:ext uri="{BB962C8B-B14F-4D97-AF65-F5344CB8AC3E}">
        <p14:creationId xmlns:p14="http://schemas.microsoft.com/office/powerpoint/2010/main" val="3213142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5F6482F-AED3-CCEE-82CD-E064E137E6FA}"/>
              </a:ext>
            </a:extLst>
          </p:cNvPr>
          <p:cNvSpPr txBox="1"/>
          <p:nvPr/>
        </p:nvSpPr>
        <p:spPr>
          <a:xfrm>
            <a:off x="1561455" y="533791"/>
            <a:ext cx="3733413" cy="400110"/>
          </a:xfrm>
          <a:prstGeom prst="rect">
            <a:avLst/>
          </a:prstGeom>
          <a:noFill/>
        </p:spPr>
        <p:txBody>
          <a:bodyPr wrap="square" rtlCol="0">
            <a:spAutoFit/>
          </a:bodyPr>
          <a:lstStyle/>
          <a:p>
            <a:pPr algn="ctr"/>
            <a:r>
              <a:rPr kumimoji="1" lang="en-US" altLang="ja-JP" sz="2000" b="1" dirty="0">
                <a:solidFill>
                  <a:schemeClr val="bg1"/>
                </a:solidFill>
              </a:rPr>
              <a:t>KYT</a:t>
            </a:r>
            <a:r>
              <a:rPr kumimoji="1" lang="ja-JP" altLang="en-US" sz="2000" b="1" dirty="0">
                <a:solidFill>
                  <a:schemeClr val="bg1"/>
                </a:solidFill>
              </a:rPr>
              <a:t>シート</a:t>
            </a:r>
            <a:r>
              <a:rPr kumimoji="1" lang="en-US" altLang="ja-JP" sz="2000" b="1" dirty="0">
                <a:solidFill>
                  <a:schemeClr val="bg1"/>
                </a:solidFill>
              </a:rPr>
              <a:t> 〜</a:t>
            </a:r>
            <a:r>
              <a:rPr kumimoji="1" lang="zh-TW" altLang="en-US" sz="2000" b="1" dirty="0">
                <a:solidFill>
                  <a:schemeClr val="bg1"/>
                </a:solidFill>
                <a:latin typeface="游ゴシック" panose="020B0400000000000000" pitchFamily="50" charset="-128"/>
                <a:ea typeface="游ゴシック" panose="020B0400000000000000" pitchFamily="50" charset="-128"/>
              </a:rPr>
              <a:t>歩行転倒災害編</a:t>
            </a:r>
            <a:r>
              <a:rPr kumimoji="1" lang="en-US" altLang="ja-JP" sz="2000" b="1" dirty="0">
                <a:solidFill>
                  <a:schemeClr val="bg1"/>
                </a:solidFill>
              </a:rPr>
              <a:t>〜</a:t>
            </a:r>
            <a:endParaRPr kumimoji="1" lang="ja-JP" altLang="en-US" sz="2000" b="1" dirty="0">
              <a:solidFill>
                <a:schemeClr val="bg1"/>
              </a:solidFill>
            </a:endParaRPr>
          </a:p>
        </p:txBody>
      </p:sp>
      <p:sp>
        <p:nvSpPr>
          <p:cNvPr id="2" name="テキスト ボックス 1">
            <a:extLst>
              <a:ext uri="{FF2B5EF4-FFF2-40B4-BE49-F238E27FC236}">
                <a16:creationId xmlns:a16="http://schemas.microsoft.com/office/drawing/2014/main" id="{5B3C587B-977B-DF7A-5182-88737AC38DFC}"/>
              </a:ext>
            </a:extLst>
          </p:cNvPr>
          <p:cNvSpPr txBox="1"/>
          <p:nvPr/>
        </p:nvSpPr>
        <p:spPr>
          <a:xfrm>
            <a:off x="831273" y="1601373"/>
            <a:ext cx="4239490" cy="338554"/>
          </a:xfrm>
          <a:prstGeom prst="rect">
            <a:avLst/>
          </a:prstGeom>
          <a:noFill/>
        </p:spPr>
        <p:txBody>
          <a:bodyPr wrap="square" rtlCol="0">
            <a:spAutoFit/>
          </a:bodyPr>
          <a:lstStyle/>
          <a:p>
            <a:r>
              <a:rPr kumimoji="1" lang="en-US" altLang="ja-JP" sz="1050" b="1" dirty="0"/>
              <a:t>CASE</a:t>
            </a:r>
            <a:r>
              <a:rPr kumimoji="1" lang="ja-JP" altLang="en-US" sz="1050" b="1" dirty="0"/>
              <a:t>②　</a:t>
            </a:r>
            <a:r>
              <a:rPr kumimoji="1" lang="ja-JP" altLang="en-US" sz="1600" b="1" dirty="0"/>
              <a:t>ピット</a:t>
            </a:r>
            <a:r>
              <a:rPr kumimoji="1" lang="en-US" altLang="ja-JP" sz="1600" b="1" dirty="0"/>
              <a:t>(</a:t>
            </a:r>
            <a:r>
              <a:rPr kumimoji="1" lang="ja-JP" altLang="en-US" sz="1600" b="1" dirty="0"/>
              <a:t>階段</a:t>
            </a:r>
            <a:r>
              <a:rPr kumimoji="1" lang="en-US" altLang="ja-JP" sz="1600" b="1" dirty="0"/>
              <a:t>)</a:t>
            </a:r>
            <a:endParaRPr kumimoji="1" lang="en-US" altLang="ja-JP" sz="1050" b="1" dirty="0"/>
          </a:p>
        </p:txBody>
      </p:sp>
      <p:sp>
        <p:nvSpPr>
          <p:cNvPr id="3" name="テキスト ボックス 2">
            <a:extLst>
              <a:ext uri="{FF2B5EF4-FFF2-40B4-BE49-F238E27FC236}">
                <a16:creationId xmlns:a16="http://schemas.microsoft.com/office/drawing/2014/main" id="{B62419E4-6B65-0C78-CA87-CF4B21F986A3}"/>
              </a:ext>
            </a:extLst>
          </p:cNvPr>
          <p:cNvSpPr txBox="1"/>
          <p:nvPr/>
        </p:nvSpPr>
        <p:spPr>
          <a:xfrm>
            <a:off x="831272" y="1970705"/>
            <a:ext cx="5264728" cy="646331"/>
          </a:xfrm>
          <a:prstGeom prst="rect">
            <a:avLst/>
          </a:prstGeom>
          <a:noFill/>
        </p:spPr>
        <p:txBody>
          <a:bodyPr wrap="square" rtlCol="0">
            <a:spAutoFit/>
          </a:bodyPr>
          <a:lstStyle/>
          <a:p>
            <a:r>
              <a:rPr kumimoji="1" lang="ja-JP" altLang="en-US" sz="900" dirty="0"/>
              <a:t>下のイラストは、エンジニアが下廻り点検のため、ピットの階段を降りようとしているところです。</a:t>
            </a:r>
          </a:p>
          <a:p>
            <a:r>
              <a:rPr kumimoji="1" lang="ja-JP" altLang="en-US" sz="900" dirty="0"/>
              <a:t>危険と思われる箇所となぜ危険か、さらに安全にするためには、どのようにしたら良いか各自で</a:t>
            </a:r>
            <a:endParaRPr kumimoji="1" lang="en-US" altLang="ja-JP" sz="900" dirty="0"/>
          </a:p>
          <a:p>
            <a:r>
              <a:rPr kumimoji="1" lang="ja-JP" altLang="en-US" sz="900" dirty="0"/>
              <a:t>書き出してください。</a:t>
            </a:r>
          </a:p>
          <a:p>
            <a:r>
              <a:rPr kumimoji="1" lang="ja-JP" altLang="en-US" sz="900" dirty="0"/>
              <a:t>次に、書き出した内容をスタッフ全員で話し合い、意見交換してください。</a:t>
            </a:r>
          </a:p>
        </p:txBody>
      </p:sp>
      <p:sp>
        <p:nvSpPr>
          <p:cNvPr id="10" name="テキスト ボックス 9">
            <a:extLst>
              <a:ext uri="{FF2B5EF4-FFF2-40B4-BE49-F238E27FC236}">
                <a16:creationId xmlns:a16="http://schemas.microsoft.com/office/drawing/2014/main" id="{138BADF9-EC7B-626E-DC75-444205A81AFB}"/>
              </a:ext>
            </a:extLst>
          </p:cNvPr>
          <p:cNvSpPr txBox="1"/>
          <p:nvPr/>
        </p:nvSpPr>
        <p:spPr>
          <a:xfrm>
            <a:off x="1367542" y="6490559"/>
            <a:ext cx="4122916" cy="230832"/>
          </a:xfrm>
          <a:prstGeom prst="rect">
            <a:avLst/>
          </a:prstGeom>
          <a:noFill/>
        </p:spPr>
        <p:txBody>
          <a:bodyPr wrap="square" rtlCol="0">
            <a:spAutoFit/>
          </a:bodyPr>
          <a:lstStyle/>
          <a:p>
            <a:pPr algn="ctr"/>
            <a:r>
              <a:rPr kumimoji="1" lang="ja-JP" altLang="en-US" sz="900" dirty="0"/>
              <a:t>状況：ピットに降りようとしている</a:t>
            </a:r>
          </a:p>
        </p:txBody>
      </p:sp>
      <p:graphicFrame>
        <p:nvGraphicFramePr>
          <p:cNvPr id="5" name="表 4">
            <a:extLst>
              <a:ext uri="{FF2B5EF4-FFF2-40B4-BE49-F238E27FC236}">
                <a16:creationId xmlns:a16="http://schemas.microsoft.com/office/drawing/2014/main" id="{6000336C-6C4C-906B-2408-FA727CBE0236}"/>
              </a:ext>
            </a:extLst>
          </p:cNvPr>
          <p:cNvGraphicFramePr>
            <a:graphicFrameLocks noGrp="1"/>
          </p:cNvGraphicFramePr>
          <p:nvPr/>
        </p:nvGraphicFramePr>
        <p:xfrm>
          <a:off x="321589" y="6908798"/>
          <a:ext cx="6210105" cy="2563571"/>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349062715"/>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800002028"/>
                  </a:ext>
                </a:extLst>
              </a:tr>
            </a:tbl>
          </a:graphicData>
        </a:graphic>
      </p:graphicFrame>
      <p:sp>
        <p:nvSpPr>
          <p:cNvPr id="15" name="正方形/長方形 14">
            <a:extLst>
              <a:ext uri="{FF2B5EF4-FFF2-40B4-BE49-F238E27FC236}">
                <a16:creationId xmlns:a16="http://schemas.microsoft.com/office/drawing/2014/main" id="{425E7410-1649-F683-0719-5A5688847A69}"/>
              </a:ext>
            </a:extLst>
          </p:cNvPr>
          <p:cNvSpPr/>
          <p:nvPr/>
        </p:nvSpPr>
        <p:spPr>
          <a:xfrm>
            <a:off x="4149716" y="5921110"/>
            <a:ext cx="2169671" cy="346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画像：ダミー</a:t>
            </a:r>
          </a:p>
        </p:txBody>
      </p:sp>
      <p:pic>
        <p:nvPicPr>
          <p:cNvPr id="9" name="図 8" descr="ダイアグラム&#10;&#10;自動的に生成された説明">
            <a:extLst>
              <a:ext uri="{FF2B5EF4-FFF2-40B4-BE49-F238E27FC236}">
                <a16:creationId xmlns:a16="http://schemas.microsoft.com/office/drawing/2014/main" id="{6DD2B6C8-2836-4100-A904-42492C655D04}"/>
              </a:ext>
            </a:extLst>
          </p:cNvPr>
          <p:cNvPicPr>
            <a:picLocks noChangeAspect="1"/>
          </p:cNvPicPr>
          <p:nvPr/>
        </p:nvPicPr>
        <p:blipFill>
          <a:blip r:embed="rId2"/>
          <a:stretch>
            <a:fillRect/>
          </a:stretch>
        </p:blipFill>
        <p:spPr>
          <a:xfrm>
            <a:off x="323949" y="2978702"/>
            <a:ext cx="6210101" cy="3431989"/>
          </a:xfrm>
          <a:prstGeom prst="rect">
            <a:avLst/>
          </a:prstGeom>
        </p:spPr>
      </p:pic>
    </p:spTree>
    <p:extLst>
      <p:ext uri="{BB962C8B-B14F-4D97-AF65-F5344CB8AC3E}">
        <p14:creationId xmlns:p14="http://schemas.microsoft.com/office/powerpoint/2010/main" val="390754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4AF27D7-B907-E001-6997-6C6734518B68}"/>
              </a:ext>
            </a:extLst>
          </p:cNvPr>
          <p:cNvPicPr>
            <a:picLocks noChangeAspect="1"/>
          </p:cNvPicPr>
          <p:nvPr/>
        </p:nvPicPr>
        <p:blipFill>
          <a:blip r:embed="rId2"/>
          <a:stretch>
            <a:fillRect/>
          </a:stretch>
        </p:blipFill>
        <p:spPr>
          <a:xfrm>
            <a:off x="956912" y="1519620"/>
            <a:ext cx="948140" cy="902170"/>
          </a:xfrm>
          <a:prstGeom prst="rect">
            <a:avLst/>
          </a:prstGeom>
        </p:spPr>
      </p:pic>
      <p:sp>
        <p:nvSpPr>
          <p:cNvPr id="9" name="テキスト ボックス 8">
            <a:extLst>
              <a:ext uri="{FF2B5EF4-FFF2-40B4-BE49-F238E27FC236}">
                <a16:creationId xmlns:a16="http://schemas.microsoft.com/office/drawing/2014/main" id="{CE19870E-D1A7-49F8-B5F7-F3465100F3A1}"/>
              </a:ext>
            </a:extLst>
          </p:cNvPr>
          <p:cNvSpPr txBox="1"/>
          <p:nvPr/>
        </p:nvSpPr>
        <p:spPr>
          <a:xfrm>
            <a:off x="1905052" y="1840556"/>
            <a:ext cx="4239490" cy="500137"/>
          </a:xfrm>
          <a:prstGeom prst="rect">
            <a:avLst/>
          </a:prstGeom>
          <a:noFill/>
        </p:spPr>
        <p:txBody>
          <a:bodyPr wrap="square" rtlCol="0">
            <a:spAutoFit/>
          </a:bodyPr>
          <a:lstStyle/>
          <a:p>
            <a:r>
              <a:rPr kumimoji="1" lang="en-US" altLang="ja-JP" sz="1050" b="1" dirty="0"/>
              <a:t>CASE</a:t>
            </a:r>
            <a:r>
              <a:rPr kumimoji="1" lang="ja-JP" altLang="en-US" sz="1050" b="1" dirty="0"/>
              <a:t>②　</a:t>
            </a:r>
            <a:r>
              <a:rPr kumimoji="1" lang="en-US" altLang="ja-JP" sz="1050" b="1" dirty="0">
                <a:solidFill>
                  <a:srgbClr val="FF6600"/>
                </a:solidFill>
              </a:rPr>
              <a:t>【</a:t>
            </a:r>
            <a:r>
              <a:rPr kumimoji="1" lang="ja-JP" altLang="en-US" sz="1050" b="1" dirty="0">
                <a:solidFill>
                  <a:srgbClr val="FF6600"/>
                </a:solidFill>
              </a:rPr>
              <a:t>危険要因の例</a:t>
            </a:r>
            <a:r>
              <a:rPr kumimoji="1" lang="en-US" altLang="ja-JP" sz="1050" b="1" dirty="0">
                <a:solidFill>
                  <a:srgbClr val="FF6600"/>
                </a:solidFill>
              </a:rPr>
              <a:t>】</a:t>
            </a:r>
          </a:p>
          <a:p>
            <a:r>
              <a:rPr kumimoji="1" lang="ja-JP" altLang="en-US" sz="1600" b="1" dirty="0"/>
              <a:t>ピット（階段）に降りようとしている</a:t>
            </a:r>
            <a:endParaRPr kumimoji="1" lang="en-US" altLang="ja-JP" sz="1050" b="1" dirty="0"/>
          </a:p>
        </p:txBody>
      </p:sp>
      <p:graphicFrame>
        <p:nvGraphicFramePr>
          <p:cNvPr id="7" name="表 6">
            <a:extLst>
              <a:ext uri="{FF2B5EF4-FFF2-40B4-BE49-F238E27FC236}">
                <a16:creationId xmlns:a16="http://schemas.microsoft.com/office/drawing/2014/main" id="{0B2888A5-BE71-CE68-0392-616F90F43C2E}"/>
              </a:ext>
            </a:extLst>
          </p:cNvPr>
          <p:cNvGraphicFramePr>
            <a:graphicFrameLocks noGrp="1"/>
          </p:cNvGraphicFramePr>
          <p:nvPr/>
        </p:nvGraphicFramePr>
        <p:xfrm>
          <a:off x="327660" y="6919270"/>
          <a:ext cx="6206392" cy="2008648"/>
        </p:xfrm>
        <a:graphic>
          <a:graphicData uri="http://schemas.openxmlformats.org/drawingml/2006/table">
            <a:tbl>
              <a:tblPr firstRow="1" bandRow="1"/>
              <a:tblGrid>
                <a:gridCol w="551076">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54923">
                <a:tc>
                  <a:txBody>
                    <a:bodyPr/>
                    <a:lstStyle/>
                    <a:p>
                      <a:pPr algn="ctr"/>
                      <a:endParaRPr kumimoji="1" lang="ja-JP" altLang="en-US" sz="800" dirty="0"/>
                    </a:p>
                  </a:txBody>
                  <a:tcPr anchor="ctr">
                    <a:lnL w="12700" cmpd="sng">
                      <a:noFill/>
                      <a:prstDash val="solid"/>
                    </a:lnL>
                  </a:tcPr>
                </a:tc>
                <a:tc>
                  <a:txBody>
                    <a:bodyPr/>
                    <a:lstStyle/>
                    <a:p>
                      <a:r>
                        <a:rPr kumimoji="1" lang="ja-JP" altLang="en-US" sz="800" dirty="0"/>
                        <a:t>書類を見ながら降りている</a:t>
                      </a:r>
                    </a:p>
                  </a:txBody>
                  <a:tcPr anchor="ctr"/>
                </a:tc>
                <a:tc>
                  <a:txBody>
                    <a:bodyPr/>
                    <a:lstStyle/>
                    <a:p>
                      <a:r>
                        <a:rPr kumimoji="1" lang="ja-JP" altLang="en-US" sz="800" dirty="0"/>
                        <a:t>・ステップを注視しておらず、踏み外して転</a:t>
                      </a:r>
                      <a:br>
                        <a:rPr kumimoji="1" lang="en-US" altLang="ja-JP" sz="800" dirty="0"/>
                      </a:br>
                      <a:r>
                        <a:rPr kumimoji="1" lang="ja-JP" altLang="en-US" sz="800" dirty="0"/>
                        <a:t>     落の恐れがある</a:t>
                      </a:r>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54923">
                <a:tc>
                  <a:txBody>
                    <a:bodyPr/>
                    <a:lstStyle/>
                    <a:p>
                      <a:pPr algn="ctr"/>
                      <a:endParaRPr kumimoji="1" lang="ja-JP" altLang="en-US" sz="800" dirty="0"/>
                    </a:p>
                  </a:txBody>
                  <a:tcPr anchor="ctr">
                    <a:lnL w="12700" cmpd="sng">
                      <a:noFill/>
                      <a:prstDash val="solid"/>
                    </a:lnL>
                  </a:tcPr>
                </a:tc>
                <a:tc>
                  <a:txBody>
                    <a:bodyPr/>
                    <a:lstStyle/>
                    <a:p>
                      <a:r>
                        <a:rPr kumimoji="1" lang="ja-JP" altLang="en-US" sz="800" dirty="0"/>
                        <a:t>両手が塞がっている</a:t>
                      </a:r>
                    </a:p>
                  </a:txBody>
                  <a:tcPr anchor="ctr"/>
                </a:tc>
                <a:tc>
                  <a:txBody>
                    <a:bodyPr/>
                    <a:lstStyle/>
                    <a:p>
                      <a:r>
                        <a:rPr kumimoji="1" lang="ja-JP" altLang="en-US" sz="800" dirty="0"/>
                        <a:t>・バランスを崩した際、手で体を支えること 　</a:t>
                      </a:r>
                      <a:br>
                        <a:rPr kumimoji="1" lang="en-US" altLang="ja-JP" sz="800" dirty="0"/>
                      </a:br>
                      <a:r>
                        <a:rPr kumimoji="1" lang="ja-JP" altLang="en-US" sz="800" dirty="0"/>
                        <a:t>　ができず、転落の恐れがある</a:t>
                      </a:r>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54923">
                <a:tc>
                  <a:txBody>
                    <a:bodyPr/>
                    <a:lstStyle/>
                    <a:p>
                      <a:pPr algn="ctr"/>
                      <a:endParaRPr kumimoji="1" lang="ja-JP" altLang="en-US" sz="800" dirty="0"/>
                    </a:p>
                  </a:txBody>
                  <a:tcPr anchor="ctr">
                    <a:lnL w="12700" cmpd="sng">
                      <a:noFill/>
                      <a:prstDash val="solid"/>
                    </a:lnL>
                  </a:tcPr>
                </a:tc>
                <a:tc>
                  <a:txBody>
                    <a:bodyPr/>
                    <a:lstStyle/>
                    <a:p>
                      <a:r>
                        <a:rPr kumimoji="1" lang="ja-JP" altLang="en-US" sz="800" dirty="0"/>
                        <a:t>階段に不要なものが置いてある</a:t>
                      </a:r>
                    </a:p>
                  </a:txBody>
                  <a:tcPr anchor="ctr"/>
                </a:tc>
                <a:tc>
                  <a:txBody>
                    <a:bodyPr/>
                    <a:lstStyle/>
                    <a:p>
                      <a:r>
                        <a:rPr kumimoji="1" lang="ja-JP" altLang="en-US" sz="800" dirty="0"/>
                        <a:t>・降りている途中で不要物に接触</a:t>
                      </a:r>
                      <a:r>
                        <a:rPr kumimoji="1" lang="ja-JP" altLang="en-US" sz="800"/>
                        <a:t>すると</a:t>
                      </a:r>
                      <a:endParaRPr kumimoji="1" lang="en-US" altLang="ja-JP" sz="800" dirty="0"/>
                    </a:p>
                    <a:p>
                      <a:r>
                        <a:rPr kumimoji="1" lang="en-US" altLang="ja-JP" sz="800" dirty="0"/>
                        <a:t>    </a:t>
                      </a:r>
                      <a:r>
                        <a:rPr kumimoji="1" lang="ja-JP" altLang="en-US" sz="800"/>
                        <a:t>バランス</a:t>
                      </a:r>
                      <a:r>
                        <a:rPr kumimoji="1" lang="ja-JP" altLang="en-US" sz="800" dirty="0"/>
                        <a:t>を崩し、転落の恐れがある</a:t>
                      </a:r>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349062715"/>
                  </a:ext>
                </a:extLst>
              </a:tr>
            </a:tbl>
          </a:graphicData>
        </a:graphic>
      </p:graphicFrame>
      <p:grpSp>
        <p:nvGrpSpPr>
          <p:cNvPr id="10" name="グループ化 9">
            <a:extLst>
              <a:ext uri="{FF2B5EF4-FFF2-40B4-BE49-F238E27FC236}">
                <a16:creationId xmlns:a16="http://schemas.microsoft.com/office/drawing/2014/main" id="{019AF74B-9E57-95ED-CC48-10588BBEC27F}"/>
              </a:ext>
            </a:extLst>
          </p:cNvPr>
          <p:cNvGrpSpPr/>
          <p:nvPr/>
        </p:nvGrpSpPr>
        <p:grpSpPr>
          <a:xfrm>
            <a:off x="399056" y="7355098"/>
            <a:ext cx="346829" cy="330013"/>
            <a:chOff x="458230" y="7496278"/>
            <a:chExt cx="346829" cy="330013"/>
          </a:xfrm>
        </p:grpSpPr>
        <p:pic>
          <p:nvPicPr>
            <p:cNvPr id="12" name="図 11" descr="アイコン&#10;&#10;自動的に生成された説明">
              <a:extLst>
                <a:ext uri="{FF2B5EF4-FFF2-40B4-BE49-F238E27FC236}">
                  <a16:creationId xmlns:a16="http://schemas.microsoft.com/office/drawing/2014/main" id="{2FBBFFF1-9EE3-2B8C-EFD8-486FA26FE26B}"/>
                </a:ext>
              </a:extLst>
            </p:cNvPr>
            <p:cNvPicPr>
              <a:picLocks noChangeAspect="1"/>
            </p:cNvPicPr>
            <p:nvPr/>
          </p:nvPicPr>
          <p:blipFill>
            <a:blip r:embed="rId3"/>
            <a:stretch>
              <a:fillRect/>
            </a:stretch>
          </p:blipFill>
          <p:spPr>
            <a:xfrm>
              <a:off x="458230" y="7496278"/>
              <a:ext cx="346829" cy="330013"/>
            </a:xfrm>
            <a:prstGeom prst="rect">
              <a:avLst/>
            </a:prstGeom>
          </p:spPr>
        </p:pic>
        <p:sp>
          <p:nvSpPr>
            <p:cNvPr id="22" name="テキスト ボックス 21">
              <a:extLst>
                <a:ext uri="{FF2B5EF4-FFF2-40B4-BE49-F238E27FC236}">
                  <a16:creationId xmlns:a16="http://schemas.microsoft.com/office/drawing/2014/main" id="{B8D4D2F5-7725-D3D4-925D-0DED9A701DB4}"/>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23" name="グループ化 22">
            <a:extLst>
              <a:ext uri="{FF2B5EF4-FFF2-40B4-BE49-F238E27FC236}">
                <a16:creationId xmlns:a16="http://schemas.microsoft.com/office/drawing/2014/main" id="{88D3600C-F1BE-FDFA-09DB-4379E42AD593}"/>
              </a:ext>
            </a:extLst>
          </p:cNvPr>
          <p:cNvGrpSpPr/>
          <p:nvPr/>
        </p:nvGrpSpPr>
        <p:grpSpPr>
          <a:xfrm>
            <a:off x="399056" y="7927193"/>
            <a:ext cx="346829" cy="330013"/>
            <a:chOff x="458230" y="7496278"/>
            <a:chExt cx="346829" cy="330013"/>
          </a:xfrm>
        </p:grpSpPr>
        <p:pic>
          <p:nvPicPr>
            <p:cNvPr id="24" name="図 23" descr="アイコン&#10;&#10;自動的に生成された説明">
              <a:extLst>
                <a:ext uri="{FF2B5EF4-FFF2-40B4-BE49-F238E27FC236}">
                  <a16:creationId xmlns:a16="http://schemas.microsoft.com/office/drawing/2014/main" id="{1A59DCDA-888B-727D-6761-D307B3C2BFD6}"/>
                </a:ext>
              </a:extLst>
            </p:cNvPr>
            <p:cNvPicPr>
              <a:picLocks noChangeAspect="1"/>
            </p:cNvPicPr>
            <p:nvPr/>
          </p:nvPicPr>
          <p:blipFill>
            <a:blip r:embed="rId3"/>
            <a:stretch>
              <a:fillRect/>
            </a:stretch>
          </p:blipFill>
          <p:spPr>
            <a:xfrm>
              <a:off x="458230" y="7496278"/>
              <a:ext cx="346829" cy="330013"/>
            </a:xfrm>
            <a:prstGeom prst="rect">
              <a:avLst/>
            </a:prstGeom>
          </p:spPr>
        </p:pic>
        <p:sp>
          <p:nvSpPr>
            <p:cNvPr id="25" name="テキスト ボックス 24">
              <a:extLst>
                <a:ext uri="{FF2B5EF4-FFF2-40B4-BE49-F238E27FC236}">
                  <a16:creationId xmlns:a16="http://schemas.microsoft.com/office/drawing/2014/main" id="{554EFE8B-30A5-EFAE-7CA0-BA02BB1F508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grpSp>
        <p:nvGrpSpPr>
          <p:cNvPr id="26" name="グループ化 25">
            <a:extLst>
              <a:ext uri="{FF2B5EF4-FFF2-40B4-BE49-F238E27FC236}">
                <a16:creationId xmlns:a16="http://schemas.microsoft.com/office/drawing/2014/main" id="{CDA40D8D-5C2D-F25C-1F2F-E14A02DA05DE}"/>
              </a:ext>
            </a:extLst>
          </p:cNvPr>
          <p:cNvGrpSpPr/>
          <p:nvPr/>
        </p:nvGrpSpPr>
        <p:grpSpPr>
          <a:xfrm>
            <a:off x="399056" y="8440741"/>
            <a:ext cx="346829" cy="330013"/>
            <a:chOff x="458230" y="7496278"/>
            <a:chExt cx="346829" cy="330013"/>
          </a:xfrm>
        </p:grpSpPr>
        <p:pic>
          <p:nvPicPr>
            <p:cNvPr id="27" name="図 26" descr="アイコン&#10;&#10;自動的に生成された説明">
              <a:extLst>
                <a:ext uri="{FF2B5EF4-FFF2-40B4-BE49-F238E27FC236}">
                  <a16:creationId xmlns:a16="http://schemas.microsoft.com/office/drawing/2014/main" id="{2A47E4A0-3BF1-1437-DA3E-FB6C0A19D443}"/>
                </a:ext>
              </a:extLst>
            </p:cNvPr>
            <p:cNvPicPr>
              <a:picLocks noChangeAspect="1"/>
            </p:cNvPicPr>
            <p:nvPr/>
          </p:nvPicPr>
          <p:blipFill>
            <a:blip r:embed="rId3"/>
            <a:stretch>
              <a:fillRect/>
            </a:stretch>
          </p:blipFill>
          <p:spPr>
            <a:xfrm>
              <a:off x="458230" y="7496278"/>
              <a:ext cx="346829" cy="330013"/>
            </a:xfrm>
            <a:prstGeom prst="rect">
              <a:avLst/>
            </a:prstGeom>
          </p:spPr>
        </p:pic>
        <p:sp>
          <p:nvSpPr>
            <p:cNvPr id="28" name="テキスト ボックス 27">
              <a:extLst>
                <a:ext uri="{FF2B5EF4-FFF2-40B4-BE49-F238E27FC236}">
                  <a16:creationId xmlns:a16="http://schemas.microsoft.com/office/drawing/2014/main" id="{5DB66486-856A-AA20-9BC1-D80FA83638F3}"/>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3</a:t>
              </a:r>
              <a:endParaRPr kumimoji="1" lang="ja-JP" altLang="en-US" sz="1050" dirty="0"/>
            </a:p>
          </p:txBody>
        </p:sp>
      </p:grpSp>
      <p:grpSp>
        <p:nvGrpSpPr>
          <p:cNvPr id="29" name="グループ化 28">
            <a:extLst>
              <a:ext uri="{FF2B5EF4-FFF2-40B4-BE49-F238E27FC236}">
                <a16:creationId xmlns:a16="http://schemas.microsoft.com/office/drawing/2014/main" id="{8518F307-7DF3-B6CF-5D38-0D67BE6B4BBB}"/>
              </a:ext>
            </a:extLst>
          </p:cNvPr>
          <p:cNvGrpSpPr/>
          <p:nvPr/>
        </p:nvGrpSpPr>
        <p:grpSpPr>
          <a:xfrm>
            <a:off x="3439640" y="4394941"/>
            <a:ext cx="346829" cy="330013"/>
            <a:chOff x="458230" y="7496278"/>
            <a:chExt cx="346829" cy="330013"/>
          </a:xfrm>
        </p:grpSpPr>
        <p:pic>
          <p:nvPicPr>
            <p:cNvPr id="30" name="図 29" descr="アイコン&#10;&#10;自動的に生成された説明">
              <a:extLst>
                <a:ext uri="{FF2B5EF4-FFF2-40B4-BE49-F238E27FC236}">
                  <a16:creationId xmlns:a16="http://schemas.microsoft.com/office/drawing/2014/main" id="{6AB03624-DE7B-9EF8-E190-A6663089AE49}"/>
                </a:ext>
              </a:extLst>
            </p:cNvPr>
            <p:cNvPicPr>
              <a:picLocks noChangeAspect="1"/>
            </p:cNvPicPr>
            <p:nvPr/>
          </p:nvPicPr>
          <p:blipFill>
            <a:blip r:embed="rId3"/>
            <a:stretch>
              <a:fillRect/>
            </a:stretch>
          </p:blipFill>
          <p:spPr>
            <a:xfrm>
              <a:off x="458230" y="7496278"/>
              <a:ext cx="346829" cy="330013"/>
            </a:xfrm>
            <a:prstGeom prst="rect">
              <a:avLst/>
            </a:prstGeom>
          </p:spPr>
        </p:pic>
        <p:sp>
          <p:nvSpPr>
            <p:cNvPr id="31" name="テキスト ボックス 30">
              <a:extLst>
                <a:ext uri="{FF2B5EF4-FFF2-40B4-BE49-F238E27FC236}">
                  <a16:creationId xmlns:a16="http://schemas.microsoft.com/office/drawing/2014/main" id="{B97FBA66-2226-ECD6-D900-D33FA6E93413}"/>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32" name="グループ化 31">
            <a:extLst>
              <a:ext uri="{FF2B5EF4-FFF2-40B4-BE49-F238E27FC236}">
                <a16:creationId xmlns:a16="http://schemas.microsoft.com/office/drawing/2014/main" id="{BEBDAC2F-7B62-905D-6002-917977D6BF52}"/>
              </a:ext>
            </a:extLst>
          </p:cNvPr>
          <p:cNvGrpSpPr/>
          <p:nvPr/>
        </p:nvGrpSpPr>
        <p:grpSpPr>
          <a:xfrm>
            <a:off x="2626486" y="4787993"/>
            <a:ext cx="346829" cy="330013"/>
            <a:chOff x="458230" y="7496278"/>
            <a:chExt cx="346829" cy="330013"/>
          </a:xfrm>
        </p:grpSpPr>
        <p:pic>
          <p:nvPicPr>
            <p:cNvPr id="33" name="図 32" descr="アイコン&#10;&#10;自動的に生成された説明">
              <a:extLst>
                <a:ext uri="{FF2B5EF4-FFF2-40B4-BE49-F238E27FC236}">
                  <a16:creationId xmlns:a16="http://schemas.microsoft.com/office/drawing/2014/main" id="{C8891EB8-BCD3-0A96-DE43-B10B57F4718F}"/>
                </a:ext>
              </a:extLst>
            </p:cNvPr>
            <p:cNvPicPr>
              <a:picLocks noChangeAspect="1"/>
            </p:cNvPicPr>
            <p:nvPr/>
          </p:nvPicPr>
          <p:blipFill>
            <a:blip r:embed="rId3"/>
            <a:stretch>
              <a:fillRect/>
            </a:stretch>
          </p:blipFill>
          <p:spPr>
            <a:xfrm>
              <a:off x="458230" y="7496278"/>
              <a:ext cx="346829" cy="330013"/>
            </a:xfrm>
            <a:prstGeom prst="rect">
              <a:avLst/>
            </a:prstGeom>
          </p:spPr>
        </p:pic>
        <p:sp>
          <p:nvSpPr>
            <p:cNvPr id="34" name="テキスト ボックス 33">
              <a:extLst>
                <a:ext uri="{FF2B5EF4-FFF2-40B4-BE49-F238E27FC236}">
                  <a16:creationId xmlns:a16="http://schemas.microsoft.com/office/drawing/2014/main" id="{C49170DE-24B6-843E-32EB-799FFC63E7CF}"/>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grpSp>
        <p:nvGrpSpPr>
          <p:cNvPr id="35" name="グループ化 34">
            <a:extLst>
              <a:ext uri="{FF2B5EF4-FFF2-40B4-BE49-F238E27FC236}">
                <a16:creationId xmlns:a16="http://schemas.microsoft.com/office/drawing/2014/main" id="{8DBF635C-58BB-4028-86BC-DDBD5AC64B41}"/>
              </a:ext>
            </a:extLst>
          </p:cNvPr>
          <p:cNvGrpSpPr/>
          <p:nvPr/>
        </p:nvGrpSpPr>
        <p:grpSpPr>
          <a:xfrm>
            <a:off x="2315015" y="5800774"/>
            <a:ext cx="346829" cy="330013"/>
            <a:chOff x="458230" y="7496278"/>
            <a:chExt cx="346829" cy="330013"/>
          </a:xfrm>
        </p:grpSpPr>
        <p:pic>
          <p:nvPicPr>
            <p:cNvPr id="36" name="図 35" descr="アイコン&#10;&#10;自動的に生成された説明">
              <a:extLst>
                <a:ext uri="{FF2B5EF4-FFF2-40B4-BE49-F238E27FC236}">
                  <a16:creationId xmlns:a16="http://schemas.microsoft.com/office/drawing/2014/main" id="{1C416384-D8AA-668F-3438-56D8DD3FAA27}"/>
                </a:ext>
              </a:extLst>
            </p:cNvPr>
            <p:cNvPicPr>
              <a:picLocks noChangeAspect="1"/>
            </p:cNvPicPr>
            <p:nvPr/>
          </p:nvPicPr>
          <p:blipFill>
            <a:blip r:embed="rId3"/>
            <a:stretch>
              <a:fillRect/>
            </a:stretch>
          </p:blipFill>
          <p:spPr>
            <a:xfrm>
              <a:off x="458230" y="7496278"/>
              <a:ext cx="346829" cy="330013"/>
            </a:xfrm>
            <a:prstGeom prst="rect">
              <a:avLst/>
            </a:prstGeom>
          </p:spPr>
        </p:pic>
        <p:sp>
          <p:nvSpPr>
            <p:cNvPr id="37" name="テキスト ボックス 36">
              <a:extLst>
                <a:ext uri="{FF2B5EF4-FFF2-40B4-BE49-F238E27FC236}">
                  <a16:creationId xmlns:a16="http://schemas.microsoft.com/office/drawing/2014/main" id="{E941D6B7-7A41-2D26-1F01-E802A7D91EA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3</a:t>
              </a:r>
              <a:endParaRPr kumimoji="1" lang="ja-JP" altLang="en-US" sz="1050" dirty="0"/>
            </a:p>
          </p:txBody>
        </p:sp>
      </p:grpSp>
      <p:pic>
        <p:nvPicPr>
          <p:cNvPr id="13" name="図 12" descr="ダイアグラム, 設計図&#10;&#10;自動的に生成された説明">
            <a:extLst>
              <a:ext uri="{FF2B5EF4-FFF2-40B4-BE49-F238E27FC236}">
                <a16:creationId xmlns:a16="http://schemas.microsoft.com/office/drawing/2014/main" id="{A2F857A9-8991-E54A-4268-69144A26D6BB}"/>
              </a:ext>
            </a:extLst>
          </p:cNvPr>
          <p:cNvPicPr>
            <a:picLocks noChangeAspect="1"/>
          </p:cNvPicPr>
          <p:nvPr/>
        </p:nvPicPr>
        <p:blipFill>
          <a:blip r:embed="rId4"/>
          <a:stretch>
            <a:fillRect/>
          </a:stretch>
        </p:blipFill>
        <p:spPr>
          <a:xfrm>
            <a:off x="388997" y="3019487"/>
            <a:ext cx="6172002" cy="3410934"/>
          </a:xfrm>
          <a:prstGeom prst="rect">
            <a:avLst/>
          </a:prstGeom>
        </p:spPr>
      </p:pic>
      <p:sp>
        <p:nvSpPr>
          <p:cNvPr id="2" name="テキスト ボックス 1">
            <a:extLst>
              <a:ext uri="{FF2B5EF4-FFF2-40B4-BE49-F238E27FC236}">
                <a16:creationId xmlns:a16="http://schemas.microsoft.com/office/drawing/2014/main" id="{DACC63C2-9897-19C1-2BF0-9E28E853D708}"/>
              </a:ext>
            </a:extLst>
          </p:cNvPr>
          <p:cNvSpPr txBox="1"/>
          <p:nvPr/>
        </p:nvSpPr>
        <p:spPr>
          <a:xfrm>
            <a:off x="1561455" y="533791"/>
            <a:ext cx="3733413" cy="400110"/>
          </a:xfrm>
          <a:prstGeom prst="rect">
            <a:avLst/>
          </a:prstGeom>
          <a:noFill/>
        </p:spPr>
        <p:txBody>
          <a:bodyPr wrap="square" rtlCol="0">
            <a:spAutoFit/>
          </a:bodyPr>
          <a:lstStyle/>
          <a:p>
            <a:pPr algn="ctr"/>
            <a:r>
              <a:rPr kumimoji="1" lang="en-US" altLang="ja-JP" sz="2000" b="1" dirty="0">
                <a:solidFill>
                  <a:schemeClr val="bg1"/>
                </a:solidFill>
              </a:rPr>
              <a:t>KYT</a:t>
            </a:r>
            <a:r>
              <a:rPr kumimoji="1" lang="ja-JP" altLang="en-US" sz="2000" b="1" dirty="0">
                <a:solidFill>
                  <a:schemeClr val="bg1"/>
                </a:solidFill>
              </a:rPr>
              <a:t>シート</a:t>
            </a:r>
            <a:r>
              <a:rPr kumimoji="1" lang="en-US" altLang="ja-JP" sz="2000" b="1" dirty="0">
                <a:solidFill>
                  <a:schemeClr val="bg1"/>
                </a:solidFill>
              </a:rPr>
              <a:t> 〜</a:t>
            </a:r>
            <a:r>
              <a:rPr kumimoji="1" lang="zh-TW" altLang="en-US" sz="2000" b="1" dirty="0">
                <a:solidFill>
                  <a:schemeClr val="bg1"/>
                </a:solidFill>
                <a:latin typeface="游ゴシック" panose="020B0400000000000000" pitchFamily="50" charset="-128"/>
                <a:ea typeface="游ゴシック" panose="020B0400000000000000" pitchFamily="50" charset="-128"/>
              </a:rPr>
              <a:t>歩行転倒災害編</a:t>
            </a:r>
            <a:r>
              <a:rPr kumimoji="1" lang="en-US" altLang="ja-JP" sz="2000" b="1" dirty="0">
                <a:solidFill>
                  <a:schemeClr val="bg1"/>
                </a:solidFill>
              </a:rPr>
              <a:t>〜</a:t>
            </a:r>
            <a:endParaRPr kumimoji="1" lang="ja-JP" altLang="en-US" sz="2000" b="1" dirty="0">
              <a:solidFill>
                <a:schemeClr val="bg1"/>
              </a:solidFill>
            </a:endParaRPr>
          </a:p>
        </p:txBody>
      </p:sp>
    </p:spTree>
    <p:extLst>
      <p:ext uri="{BB962C8B-B14F-4D97-AF65-F5344CB8AC3E}">
        <p14:creationId xmlns:p14="http://schemas.microsoft.com/office/powerpoint/2010/main" val="1934231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D5F6482F-AED3-CCEE-82CD-E064E137E6FA}"/>
              </a:ext>
            </a:extLst>
          </p:cNvPr>
          <p:cNvSpPr txBox="1"/>
          <p:nvPr/>
        </p:nvSpPr>
        <p:spPr>
          <a:xfrm>
            <a:off x="1623447" y="533791"/>
            <a:ext cx="3867011" cy="400110"/>
          </a:xfrm>
          <a:prstGeom prst="rect">
            <a:avLst/>
          </a:prstGeom>
          <a:noFill/>
        </p:spPr>
        <p:txBody>
          <a:bodyPr wrap="square" rtlCol="0">
            <a:spAutoFit/>
          </a:bodyPr>
          <a:lstStyle/>
          <a:p>
            <a:r>
              <a:rPr kumimoji="1" lang="en-US" altLang="ja-JP" sz="2000" b="1" dirty="0">
                <a:solidFill>
                  <a:schemeClr val="bg1"/>
                </a:solidFill>
              </a:rPr>
              <a:t>KYT</a:t>
            </a:r>
            <a:r>
              <a:rPr kumimoji="1" lang="ja-JP" altLang="en-US" sz="2000" b="1" dirty="0">
                <a:solidFill>
                  <a:schemeClr val="bg1"/>
                </a:solidFill>
              </a:rPr>
              <a:t>シート</a:t>
            </a:r>
            <a:r>
              <a:rPr kumimoji="1" lang="en-US" altLang="ja-JP" sz="2000" b="1" dirty="0">
                <a:solidFill>
                  <a:schemeClr val="bg1"/>
                </a:solidFill>
              </a:rPr>
              <a:t> 〜</a:t>
            </a:r>
            <a:r>
              <a:rPr kumimoji="1" lang="ja-JP" altLang="en-US" sz="2000" b="1" dirty="0">
                <a:solidFill>
                  <a:schemeClr val="bg1"/>
                </a:solidFill>
              </a:rPr>
              <a:t>リフト作業中編</a:t>
            </a:r>
            <a:r>
              <a:rPr kumimoji="1" lang="en-US" altLang="ja-JP" sz="2000" b="1" dirty="0">
                <a:solidFill>
                  <a:schemeClr val="bg1"/>
                </a:solidFill>
              </a:rPr>
              <a:t>〜</a:t>
            </a:r>
            <a:endParaRPr kumimoji="1" lang="ja-JP" altLang="en-US" sz="2000" b="1" dirty="0">
              <a:solidFill>
                <a:schemeClr val="bg1"/>
              </a:solidFill>
            </a:endParaRPr>
          </a:p>
        </p:txBody>
      </p:sp>
      <p:sp>
        <p:nvSpPr>
          <p:cNvPr id="2" name="テキスト ボックス 1">
            <a:extLst>
              <a:ext uri="{FF2B5EF4-FFF2-40B4-BE49-F238E27FC236}">
                <a16:creationId xmlns:a16="http://schemas.microsoft.com/office/drawing/2014/main" id="{5B3C587B-977B-DF7A-5182-88737AC38DFC}"/>
              </a:ext>
            </a:extLst>
          </p:cNvPr>
          <p:cNvSpPr txBox="1"/>
          <p:nvPr/>
        </p:nvSpPr>
        <p:spPr>
          <a:xfrm>
            <a:off x="831273" y="1601373"/>
            <a:ext cx="4239490" cy="338554"/>
          </a:xfrm>
          <a:prstGeom prst="rect">
            <a:avLst/>
          </a:prstGeom>
          <a:noFill/>
        </p:spPr>
        <p:txBody>
          <a:bodyPr wrap="square" rtlCol="0">
            <a:spAutoFit/>
          </a:bodyPr>
          <a:lstStyle/>
          <a:p>
            <a:r>
              <a:rPr kumimoji="1" lang="en-US" altLang="ja-JP" sz="1050" b="1" dirty="0"/>
              <a:t>CASE</a:t>
            </a:r>
            <a:r>
              <a:rPr kumimoji="1" lang="ja-JP" altLang="en-US" sz="1050" b="1" dirty="0"/>
              <a:t>③　</a:t>
            </a:r>
            <a:r>
              <a:rPr kumimoji="1" lang="ja-JP" altLang="en-US" sz="1600" b="1" dirty="0"/>
              <a:t>リフト作業</a:t>
            </a:r>
            <a:endParaRPr kumimoji="1" lang="en-US" altLang="ja-JP" sz="1050" b="1" dirty="0"/>
          </a:p>
        </p:txBody>
      </p:sp>
      <p:sp>
        <p:nvSpPr>
          <p:cNvPr id="3" name="テキスト ボックス 2">
            <a:extLst>
              <a:ext uri="{FF2B5EF4-FFF2-40B4-BE49-F238E27FC236}">
                <a16:creationId xmlns:a16="http://schemas.microsoft.com/office/drawing/2014/main" id="{B62419E4-6B65-0C78-CA87-CF4B21F986A3}"/>
              </a:ext>
            </a:extLst>
          </p:cNvPr>
          <p:cNvSpPr txBox="1"/>
          <p:nvPr/>
        </p:nvSpPr>
        <p:spPr>
          <a:xfrm>
            <a:off x="831272" y="1970705"/>
            <a:ext cx="5201603" cy="1061829"/>
          </a:xfrm>
          <a:prstGeom prst="rect">
            <a:avLst/>
          </a:prstGeom>
          <a:noFill/>
        </p:spPr>
        <p:txBody>
          <a:bodyPr wrap="square" rtlCol="0">
            <a:spAutoFit/>
          </a:bodyPr>
          <a:lstStyle/>
          <a:p>
            <a:r>
              <a:rPr kumimoji="1" lang="ja-JP" altLang="en-US" sz="900" dirty="0"/>
              <a:t>下のイラストは、リフトから車両を降ろそうとリフトスイッチを操作している最中に、エンジニアの携帯電話にお客さまから着信があり、電話応対に夢中になりながらもリフトダウンを継続中に、営業スタッフが突如、助手席を開けグローブボックスから車検証を取り出そうとしているところです。</a:t>
            </a:r>
          </a:p>
          <a:p>
            <a:r>
              <a:rPr kumimoji="1" lang="ja-JP" altLang="en-US" sz="900" dirty="0"/>
              <a:t>危険と思われる箇所となぜ危険か、さらに安全にするためには、どのようにしたら良いか各自で</a:t>
            </a:r>
          </a:p>
          <a:p>
            <a:r>
              <a:rPr kumimoji="1" lang="ja-JP" altLang="en-US" sz="900" dirty="0"/>
              <a:t>書き出してください。</a:t>
            </a:r>
          </a:p>
          <a:p>
            <a:r>
              <a:rPr kumimoji="1" lang="ja-JP" altLang="en-US" sz="900" dirty="0"/>
              <a:t>次に、書き出した内容をスタッフ全員で話し合い、意見交換してください。</a:t>
            </a:r>
          </a:p>
        </p:txBody>
      </p:sp>
      <p:sp>
        <p:nvSpPr>
          <p:cNvPr id="10" name="テキスト ボックス 9">
            <a:extLst>
              <a:ext uri="{FF2B5EF4-FFF2-40B4-BE49-F238E27FC236}">
                <a16:creationId xmlns:a16="http://schemas.microsoft.com/office/drawing/2014/main" id="{138BADF9-EC7B-626E-DC75-444205A81AFB}"/>
              </a:ext>
            </a:extLst>
          </p:cNvPr>
          <p:cNvSpPr txBox="1"/>
          <p:nvPr/>
        </p:nvSpPr>
        <p:spPr>
          <a:xfrm>
            <a:off x="1367542" y="6490559"/>
            <a:ext cx="4122916" cy="230832"/>
          </a:xfrm>
          <a:prstGeom prst="rect">
            <a:avLst/>
          </a:prstGeom>
          <a:noFill/>
        </p:spPr>
        <p:txBody>
          <a:bodyPr wrap="square" rtlCol="0">
            <a:spAutoFit/>
          </a:bodyPr>
          <a:lstStyle/>
          <a:p>
            <a:pPr algn="ctr"/>
            <a:r>
              <a:rPr kumimoji="1" lang="ja-JP" altLang="en-US" sz="900" dirty="0"/>
              <a:t>状況：リフトダウン時、車検証を取り出そうとしている</a:t>
            </a:r>
          </a:p>
        </p:txBody>
      </p:sp>
      <p:graphicFrame>
        <p:nvGraphicFramePr>
          <p:cNvPr id="5" name="表 4">
            <a:extLst>
              <a:ext uri="{FF2B5EF4-FFF2-40B4-BE49-F238E27FC236}">
                <a16:creationId xmlns:a16="http://schemas.microsoft.com/office/drawing/2014/main" id="{6000336C-6C4C-906B-2408-FA727CBE0236}"/>
              </a:ext>
            </a:extLst>
          </p:cNvPr>
          <p:cNvGraphicFramePr>
            <a:graphicFrameLocks noGrp="1"/>
          </p:cNvGraphicFramePr>
          <p:nvPr/>
        </p:nvGraphicFramePr>
        <p:xfrm>
          <a:off x="321589" y="6908798"/>
          <a:ext cx="6210105" cy="2563571"/>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a:p>
                  </a:txBody>
                  <a:tcPr anchor="ctr"/>
                </a:tc>
                <a:tc>
                  <a:txBody>
                    <a:bodyPr/>
                    <a:lstStyle/>
                    <a:p>
                      <a:pPr algn="ct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349062715"/>
                  </a:ext>
                </a:extLst>
              </a:tr>
              <a:tr h="554923">
                <a:tc>
                  <a:txBody>
                    <a:bodyPr/>
                    <a:lstStyle/>
                    <a:p>
                      <a:pPr algn="ctr"/>
                      <a:endParaRPr kumimoji="1" lang="ja-JP" altLang="en-US" sz="800" dirty="0"/>
                    </a:p>
                  </a:txBody>
                  <a:tcPr anchor="ctr">
                    <a:lnL w="12700" cmpd="sng">
                      <a:noFill/>
                      <a:prstDash val="solid"/>
                    </a:lnL>
                  </a:tcPr>
                </a:tc>
                <a:tc>
                  <a:txBody>
                    <a:bodyPr/>
                    <a:lstStyle/>
                    <a:p>
                      <a:pPr algn="ctr"/>
                      <a:endParaRPr kumimoji="1" lang="ja-JP" altLang="en-US" sz="800" dirty="0"/>
                    </a:p>
                  </a:txBody>
                  <a:tcPr anchor="ctr"/>
                </a:tc>
                <a:tc>
                  <a:txBody>
                    <a:bodyPr/>
                    <a:lstStyle/>
                    <a:p>
                      <a:pPr algn="ctr"/>
                      <a:endParaRPr kumimoji="1" lang="ja-JP" altLang="en-US" sz="80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800002028"/>
                  </a:ext>
                </a:extLst>
              </a:tr>
            </a:tbl>
          </a:graphicData>
        </a:graphic>
      </p:graphicFrame>
      <p:sp>
        <p:nvSpPr>
          <p:cNvPr id="15" name="正方形/長方形 14">
            <a:extLst>
              <a:ext uri="{FF2B5EF4-FFF2-40B4-BE49-F238E27FC236}">
                <a16:creationId xmlns:a16="http://schemas.microsoft.com/office/drawing/2014/main" id="{425E7410-1649-F683-0719-5A5688847A69}"/>
              </a:ext>
            </a:extLst>
          </p:cNvPr>
          <p:cNvSpPr/>
          <p:nvPr/>
        </p:nvSpPr>
        <p:spPr>
          <a:xfrm>
            <a:off x="4149716" y="5921110"/>
            <a:ext cx="2169671" cy="346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画像：ダミー</a:t>
            </a:r>
          </a:p>
        </p:txBody>
      </p:sp>
      <p:pic>
        <p:nvPicPr>
          <p:cNvPr id="9" name="図 8" descr="ダイアグラム&#10;&#10;自動的に生成された説明">
            <a:extLst>
              <a:ext uri="{FF2B5EF4-FFF2-40B4-BE49-F238E27FC236}">
                <a16:creationId xmlns:a16="http://schemas.microsoft.com/office/drawing/2014/main" id="{C4434F55-00E7-7736-E939-A8AF54CCB1D0}"/>
              </a:ext>
            </a:extLst>
          </p:cNvPr>
          <p:cNvPicPr>
            <a:picLocks noChangeAspect="1"/>
          </p:cNvPicPr>
          <p:nvPr/>
        </p:nvPicPr>
        <p:blipFill>
          <a:blip r:embed="rId2"/>
          <a:stretch>
            <a:fillRect/>
          </a:stretch>
        </p:blipFill>
        <p:spPr>
          <a:xfrm>
            <a:off x="321589" y="3047923"/>
            <a:ext cx="6188408" cy="3420000"/>
          </a:xfrm>
          <a:prstGeom prst="rect">
            <a:avLst/>
          </a:prstGeom>
        </p:spPr>
      </p:pic>
    </p:spTree>
    <p:extLst>
      <p:ext uri="{BB962C8B-B14F-4D97-AF65-F5344CB8AC3E}">
        <p14:creationId xmlns:p14="http://schemas.microsoft.com/office/powerpoint/2010/main" val="1378211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DD0BDD8E-3479-79CB-0580-CE624D738C6E}"/>
              </a:ext>
            </a:extLst>
          </p:cNvPr>
          <p:cNvSpPr/>
          <p:nvPr/>
        </p:nvSpPr>
        <p:spPr>
          <a:xfrm>
            <a:off x="0" y="0"/>
            <a:ext cx="6858000" cy="1436914"/>
          </a:xfrm>
          <a:prstGeom prst="rect">
            <a:avLst/>
          </a:prstGeom>
          <a:solidFill>
            <a:srgbClr val="135C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a:p>
        </p:txBody>
      </p:sp>
      <p:pic>
        <p:nvPicPr>
          <p:cNvPr id="3" name="図 2">
            <a:extLst>
              <a:ext uri="{FF2B5EF4-FFF2-40B4-BE49-F238E27FC236}">
                <a16:creationId xmlns:a16="http://schemas.microsoft.com/office/drawing/2014/main" id="{D4AF27D7-B907-E001-6997-6C6734518B68}"/>
              </a:ext>
            </a:extLst>
          </p:cNvPr>
          <p:cNvPicPr>
            <a:picLocks noChangeAspect="1"/>
          </p:cNvPicPr>
          <p:nvPr/>
        </p:nvPicPr>
        <p:blipFill>
          <a:blip r:embed="rId2"/>
          <a:stretch>
            <a:fillRect/>
          </a:stretch>
        </p:blipFill>
        <p:spPr>
          <a:xfrm>
            <a:off x="956912" y="1519620"/>
            <a:ext cx="948140" cy="902170"/>
          </a:xfrm>
          <a:prstGeom prst="rect">
            <a:avLst/>
          </a:prstGeom>
        </p:spPr>
      </p:pic>
      <p:sp>
        <p:nvSpPr>
          <p:cNvPr id="9" name="テキスト ボックス 8">
            <a:extLst>
              <a:ext uri="{FF2B5EF4-FFF2-40B4-BE49-F238E27FC236}">
                <a16:creationId xmlns:a16="http://schemas.microsoft.com/office/drawing/2014/main" id="{CE19870E-D1A7-49F8-B5F7-F3465100F3A1}"/>
              </a:ext>
            </a:extLst>
          </p:cNvPr>
          <p:cNvSpPr txBox="1"/>
          <p:nvPr/>
        </p:nvSpPr>
        <p:spPr>
          <a:xfrm>
            <a:off x="1905052" y="1840556"/>
            <a:ext cx="4239490" cy="500137"/>
          </a:xfrm>
          <a:prstGeom prst="rect">
            <a:avLst/>
          </a:prstGeom>
          <a:noFill/>
        </p:spPr>
        <p:txBody>
          <a:bodyPr wrap="square" rtlCol="0">
            <a:spAutoFit/>
          </a:bodyPr>
          <a:lstStyle/>
          <a:p>
            <a:r>
              <a:rPr kumimoji="1" lang="en-US" altLang="ja-JP" sz="1050" b="1" dirty="0"/>
              <a:t>CASE</a:t>
            </a:r>
            <a:r>
              <a:rPr kumimoji="1" lang="ja-JP" altLang="en-US" sz="1050" b="1" dirty="0"/>
              <a:t>③　</a:t>
            </a:r>
            <a:r>
              <a:rPr kumimoji="1" lang="en-US" altLang="ja-JP" sz="1050" b="1" dirty="0">
                <a:solidFill>
                  <a:srgbClr val="FF6600"/>
                </a:solidFill>
              </a:rPr>
              <a:t>【</a:t>
            </a:r>
            <a:r>
              <a:rPr kumimoji="1" lang="ja-JP" altLang="en-US" sz="1050" b="1" dirty="0">
                <a:solidFill>
                  <a:srgbClr val="FF6600"/>
                </a:solidFill>
              </a:rPr>
              <a:t>危険要因の例</a:t>
            </a:r>
            <a:r>
              <a:rPr kumimoji="1" lang="en-US" altLang="ja-JP" sz="1050" b="1" dirty="0">
                <a:solidFill>
                  <a:srgbClr val="FF6600"/>
                </a:solidFill>
              </a:rPr>
              <a:t>】</a:t>
            </a:r>
          </a:p>
          <a:p>
            <a:r>
              <a:rPr kumimoji="1" lang="ja-JP" altLang="en-US" sz="1600" b="1" dirty="0"/>
              <a:t>リフト作業時に潜んでいる</a:t>
            </a:r>
            <a:endParaRPr kumimoji="1" lang="en-US" altLang="ja-JP" sz="1050" b="1" dirty="0"/>
          </a:p>
        </p:txBody>
      </p:sp>
      <p:graphicFrame>
        <p:nvGraphicFramePr>
          <p:cNvPr id="7" name="表 6">
            <a:extLst>
              <a:ext uri="{FF2B5EF4-FFF2-40B4-BE49-F238E27FC236}">
                <a16:creationId xmlns:a16="http://schemas.microsoft.com/office/drawing/2014/main" id="{0B2888A5-BE71-CE68-0392-616F90F43C2E}"/>
              </a:ext>
            </a:extLst>
          </p:cNvPr>
          <p:cNvGraphicFramePr>
            <a:graphicFrameLocks noGrp="1"/>
          </p:cNvGraphicFramePr>
          <p:nvPr/>
        </p:nvGraphicFramePr>
        <p:xfrm>
          <a:off x="321589" y="6908798"/>
          <a:ext cx="6210105" cy="2563571"/>
        </p:xfrm>
        <a:graphic>
          <a:graphicData uri="http://schemas.openxmlformats.org/drawingml/2006/table">
            <a:tbl>
              <a:tblPr firstRow="1" bandRow="1"/>
              <a:tblGrid>
                <a:gridCol w="554789">
                  <a:extLst>
                    <a:ext uri="{9D8B030D-6E8A-4147-A177-3AD203B41FA5}">
                      <a16:colId xmlns:a16="http://schemas.microsoft.com/office/drawing/2014/main" val="552995264"/>
                    </a:ext>
                  </a:extLst>
                </a:gridCol>
                <a:gridCol w="1702699">
                  <a:extLst>
                    <a:ext uri="{9D8B030D-6E8A-4147-A177-3AD203B41FA5}">
                      <a16:colId xmlns:a16="http://schemas.microsoft.com/office/drawing/2014/main" val="3201045464"/>
                    </a:ext>
                  </a:extLst>
                </a:gridCol>
                <a:gridCol w="2266461">
                  <a:extLst>
                    <a:ext uri="{9D8B030D-6E8A-4147-A177-3AD203B41FA5}">
                      <a16:colId xmlns:a16="http://schemas.microsoft.com/office/drawing/2014/main" val="3876292394"/>
                    </a:ext>
                  </a:extLst>
                </a:gridCol>
                <a:gridCol w="1686156">
                  <a:extLst>
                    <a:ext uri="{9D8B030D-6E8A-4147-A177-3AD203B41FA5}">
                      <a16:colId xmlns:a16="http://schemas.microsoft.com/office/drawing/2014/main" val="2287292299"/>
                    </a:ext>
                  </a:extLst>
                </a:gridCol>
              </a:tblGrid>
              <a:tr h="343879">
                <a:tc>
                  <a:txBody>
                    <a:bodyPr/>
                    <a:lstStyle/>
                    <a:p>
                      <a:pPr algn="ctr"/>
                      <a:r>
                        <a:rPr kumimoji="1" lang="en-US" altLang="ja-JP" sz="800" dirty="0">
                          <a:solidFill>
                            <a:schemeClr val="bg1"/>
                          </a:solidFill>
                        </a:rPr>
                        <a:t>No.</a:t>
                      </a:r>
                      <a:endParaRPr kumimoji="1" lang="ja-JP" altLang="en-US" sz="800" dirty="0">
                        <a:solidFill>
                          <a:schemeClr val="bg1"/>
                        </a:solidFill>
                      </a:endParaRPr>
                    </a:p>
                  </a:txBody>
                  <a:tcPr anchor="ctr">
                    <a:lnL w="12700" cmpd="sng">
                      <a:noFill/>
                      <a:prstDash val="solid"/>
                    </a:lnL>
                    <a:solidFill>
                      <a:srgbClr val="FF6600"/>
                    </a:solidFill>
                  </a:tcPr>
                </a:tc>
                <a:tc>
                  <a:txBody>
                    <a:bodyPr/>
                    <a:lstStyle/>
                    <a:p>
                      <a:pPr algn="ctr"/>
                      <a:r>
                        <a:rPr kumimoji="1" lang="ja-JP" altLang="en-US" sz="800" dirty="0">
                          <a:solidFill>
                            <a:schemeClr val="bg1"/>
                          </a:solidFill>
                        </a:rPr>
                        <a:t>危険箇所はどこか？</a:t>
                      </a:r>
                    </a:p>
                  </a:txBody>
                  <a:tcPr anchor="ctr">
                    <a:solidFill>
                      <a:srgbClr val="FF6600"/>
                    </a:solidFill>
                  </a:tcPr>
                </a:tc>
                <a:tc>
                  <a:txBody>
                    <a:bodyPr/>
                    <a:lstStyle/>
                    <a:p>
                      <a:pPr algn="ctr"/>
                      <a:r>
                        <a:rPr kumimoji="1" lang="ja-JP" altLang="en-US" sz="800" dirty="0">
                          <a:solidFill>
                            <a:schemeClr val="bg1"/>
                          </a:solidFill>
                        </a:rPr>
                        <a:t>どのように危険か？（予想される災害は？）</a:t>
                      </a:r>
                    </a:p>
                  </a:txBody>
                  <a:tcPr anchor="ctr">
                    <a:solidFill>
                      <a:srgbClr val="FF6600"/>
                    </a:solidFill>
                  </a:tcPr>
                </a:tc>
                <a:tc>
                  <a:txBody>
                    <a:bodyPr/>
                    <a:lstStyle/>
                    <a:p>
                      <a:pPr algn="ctr"/>
                      <a:r>
                        <a:rPr kumimoji="1" lang="ja-JP" altLang="en-US" sz="800" dirty="0">
                          <a:solidFill>
                            <a:schemeClr val="bg1"/>
                          </a:solidFill>
                        </a:rPr>
                        <a:t>安全にする方法は？</a:t>
                      </a:r>
                    </a:p>
                  </a:txBody>
                  <a:tcPr anchor="ctr">
                    <a:lnR w="12700" cmpd="sng">
                      <a:noFill/>
                      <a:prstDash val="solid"/>
                    </a:lnR>
                    <a:solidFill>
                      <a:srgbClr val="FF6600"/>
                    </a:solidFill>
                  </a:tcPr>
                </a:tc>
                <a:extLst>
                  <a:ext uri="{0D108BD9-81ED-4DB2-BD59-A6C34878D82A}">
                    <a16:rowId xmlns:a16="http://schemas.microsoft.com/office/drawing/2014/main" val="2302826301"/>
                  </a:ext>
                </a:extLst>
              </a:tr>
              <a:tr h="554923">
                <a:tc>
                  <a:txBody>
                    <a:bodyPr/>
                    <a:lstStyle/>
                    <a:p>
                      <a:pPr algn="ctr"/>
                      <a:endParaRPr kumimoji="1" lang="ja-JP" altLang="en-US" sz="800" dirty="0"/>
                    </a:p>
                  </a:txBody>
                  <a:tcPr anchor="ctr">
                    <a:lnL w="12700" cmpd="sng">
                      <a:noFill/>
                      <a:prstDash val="solid"/>
                    </a:lnL>
                  </a:tcPr>
                </a:tc>
                <a:tc>
                  <a:txBody>
                    <a:bodyPr/>
                    <a:lstStyle/>
                    <a:p>
                      <a:r>
                        <a:rPr kumimoji="1" lang="ja-JP" altLang="en-US" sz="800" dirty="0"/>
                        <a:t>作業中の携帯電話の通話</a:t>
                      </a:r>
                    </a:p>
                  </a:txBody>
                  <a:tcPr anchor="ctr"/>
                </a:tc>
                <a:tc>
                  <a:txBody>
                    <a:bodyPr/>
                    <a:lstStyle/>
                    <a:p>
                      <a:r>
                        <a:rPr kumimoji="1" lang="ja-JP" altLang="en-US" sz="800" dirty="0"/>
                        <a:t>・会話に気を取られ危険回避行動が取り難い</a:t>
                      </a:r>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917558050"/>
                  </a:ext>
                </a:extLst>
              </a:tr>
              <a:tr h="554923">
                <a:tc>
                  <a:txBody>
                    <a:bodyPr/>
                    <a:lstStyle/>
                    <a:p>
                      <a:pPr algn="ctr"/>
                      <a:endParaRPr kumimoji="1" lang="ja-JP" altLang="en-US" sz="800" dirty="0"/>
                    </a:p>
                  </a:txBody>
                  <a:tcPr anchor="ctr">
                    <a:lnL w="12700" cmpd="sng">
                      <a:noFill/>
                      <a:prstDash val="solid"/>
                    </a:lnL>
                  </a:tcPr>
                </a:tc>
                <a:tc>
                  <a:txBody>
                    <a:bodyPr/>
                    <a:lstStyle/>
                    <a:p>
                      <a:r>
                        <a:rPr kumimoji="1" lang="ja-JP" altLang="en-US" sz="800" dirty="0"/>
                        <a:t>リフトスイッチ操作</a:t>
                      </a:r>
                    </a:p>
                  </a:txBody>
                  <a:tcPr anchor="ctr"/>
                </a:tc>
                <a:tc>
                  <a:txBody>
                    <a:bodyPr/>
                    <a:lstStyle/>
                    <a:p>
                      <a:r>
                        <a:rPr kumimoji="1" lang="ja-JP" altLang="en-US" sz="800" dirty="0"/>
                        <a:t>・車両周辺を確認せず、リフトダウン作業</a:t>
                      </a:r>
                      <a:br>
                        <a:rPr kumimoji="1" lang="en-US" altLang="ja-JP" sz="800" dirty="0"/>
                      </a:br>
                      <a:r>
                        <a:rPr kumimoji="1" lang="ja-JP" altLang="en-US" sz="800" dirty="0"/>
                        <a:t>　を継続しており、周辺の</a:t>
                      </a:r>
                      <a:r>
                        <a:rPr kumimoji="1" lang="ja-JP" altLang="en-US" sz="800"/>
                        <a:t>異変を察知</a:t>
                      </a:r>
                      <a:endParaRPr kumimoji="1" lang="en-US" altLang="ja-JP" sz="800" dirty="0"/>
                    </a:p>
                    <a:p>
                      <a:r>
                        <a:rPr kumimoji="1" lang="ja-JP" altLang="en-US" sz="800"/>
                        <a:t>　できない</a:t>
                      </a:r>
                      <a:endParaRPr kumimoji="1" lang="ja-JP" altLang="en-US"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2926061779"/>
                  </a:ext>
                </a:extLst>
              </a:tr>
              <a:tr h="554923">
                <a:tc rowSpan="2">
                  <a:txBody>
                    <a:bodyPr/>
                    <a:lstStyle/>
                    <a:p>
                      <a:pPr algn="ctr"/>
                      <a:endParaRPr kumimoji="1" lang="ja-JP" altLang="en-US" sz="800" dirty="0"/>
                    </a:p>
                  </a:txBody>
                  <a:tcPr anchor="ctr">
                    <a:lnL w="12700" cmpd="sng">
                      <a:noFill/>
                      <a:prstDash val="solid"/>
                    </a:lnL>
                  </a:tcPr>
                </a:tc>
                <a:tc rowSpan="2">
                  <a:txBody>
                    <a:bodyPr/>
                    <a:lstStyle/>
                    <a:p>
                      <a:r>
                        <a:rPr kumimoji="1" lang="ja-JP" altLang="en-US" sz="800" dirty="0"/>
                        <a:t>助手席の営業スタッフ</a:t>
                      </a:r>
                    </a:p>
                  </a:txBody>
                  <a:tcPr anchor="ctr"/>
                </a:tc>
                <a:tc>
                  <a:txBody>
                    <a:bodyPr/>
                    <a:lstStyle/>
                    <a:p>
                      <a:r>
                        <a:rPr kumimoji="1" lang="ja-JP" altLang="en-US" sz="800" dirty="0"/>
                        <a:t>・エンジニアに声掛けせず、ドアを勝手に開</a:t>
                      </a:r>
                    </a:p>
                    <a:p>
                      <a:r>
                        <a:rPr kumimoji="1" lang="ja-JP" altLang="en-US" sz="800"/>
                        <a:t> 　けて</a:t>
                      </a:r>
                      <a:r>
                        <a:rPr kumimoji="1" lang="ja-JP" altLang="en-US" sz="800" dirty="0"/>
                        <a:t>おり、リフトの動きを察知していない</a:t>
                      </a:r>
                      <a:endParaRPr kumimoji="1" lang="en-US" altLang="ja-JP" sz="800" dirty="0"/>
                    </a:p>
                  </a:txBody>
                  <a:tcPr anchor="ctr"/>
                </a:tc>
                <a:tc>
                  <a:txBody>
                    <a:bodyPr/>
                    <a:lstStyle/>
                    <a:p>
                      <a:pPr algn="ctr"/>
                      <a:endParaRPr kumimoji="1" lang="ja-JP" altLang="en-US" sz="800" dirty="0"/>
                    </a:p>
                  </a:txBody>
                  <a:tcPr anchor="ctr">
                    <a:lnR w="12700" cmpd="sng">
                      <a:noFill/>
                      <a:prstDash val="solid"/>
                    </a:lnR>
                  </a:tcPr>
                </a:tc>
                <a:extLst>
                  <a:ext uri="{0D108BD9-81ED-4DB2-BD59-A6C34878D82A}">
                    <a16:rowId xmlns:a16="http://schemas.microsoft.com/office/drawing/2014/main" val="3349062715"/>
                  </a:ext>
                </a:extLst>
              </a:tr>
              <a:tr h="554923">
                <a:tc vMerge="1">
                  <a:txBody>
                    <a:bodyPr/>
                    <a:lstStyle/>
                    <a:p>
                      <a:pPr algn="ctr"/>
                      <a:endParaRPr kumimoji="1" lang="ja-JP" altLang="en-US" sz="800" dirty="0"/>
                    </a:p>
                  </a:txBody>
                  <a:tcPr anchor="ctr">
                    <a:lnL w="12700" cmpd="sng">
                      <a:noFill/>
                      <a:prstDash val="solid"/>
                    </a:lnL>
                  </a:tcPr>
                </a:tc>
                <a:tc vMerge="1">
                  <a:txBody>
                    <a:bodyPr/>
                    <a:lstStyle/>
                    <a:p>
                      <a:endParaRPr dirty="0"/>
                    </a:p>
                  </a:txBody>
                  <a:tcPr anchor="ctr"/>
                </a:tc>
                <a:tc>
                  <a:txBody>
                    <a:bodyPr/>
                    <a:lstStyle/>
                    <a:p>
                      <a:r>
                        <a:rPr kumimoji="1" lang="ja-JP" altLang="en-US" sz="800" dirty="0"/>
                        <a:t>・車検証に気を取られ、足元がリフトに挟ま</a:t>
                      </a:r>
                    </a:p>
                    <a:p>
                      <a:r>
                        <a:rPr kumimoji="1" lang="ja-JP" altLang="en-US" sz="800" dirty="0"/>
                        <a:t> 　れることを予知していない</a:t>
                      </a:r>
                    </a:p>
                  </a:txBody>
                  <a:tcPr anchor="ctr"/>
                </a:tc>
                <a:tc>
                  <a:txBody>
                    <a:bodyPr/>
                    <a:lstStyle/>
                    <a:p>
                      <a:pPr algn="ctr"/>
                      <a:r>
                        <a:rPr kumimoji="1" lang="ja-JP" altLang="en-US" sz="800" dirty="0"/>
                        <a:t>　</a:t>
                      </a:r>
                    </a:p>
                  </a:txBody>
                  <a:tcPr anchor="ctr">
                    <a:lnR w="12700" cmpd="sng">
                      <a:noFill/>
                      <a:prstDash val="solid"/>
                    </a:lnR>
                  </a:tcPr>
                </a:tc>
                <a:extLst>
                  <a:ext uri="{0D108BD9-81ED-4DB2-BD59-A6C34878D82A}">
                    <a16:rowId xmlns:a16="http://schemas.microsoft.com/office/drawing/2014/main" val="3800002028"/>
                  </a:ext>
                </a:extLst>
              </a:tr>
            </a:tbl>
          </a:graphicData>
        </a:graphic>
      </p:graphicFrame>
      <p:grpSp>
        <p:nvGrpSpPr>
          <p:cNvPr id="10" name="グループ化 9">
            <a:extLst>
              <a:ext uri="{FF2B5EF4-FFF2-40B4-BE49-F238E27FC236}">
                <a16:creationId xmlns:a16="http://schemas.microsoft.com/office/drawing/2014/main" id="{019AF74B-9E57-95ED-CC48-10588BBEC27F}"/>
              </a:ext>
            </a:extLst>
          </p:cNvPr>
          <p:cNvGrpSpPr/>
          <p:nvPr/>
        </p:nvGrpSpPr>
        <p:grpSpPr>
          <a:xfrm>
            <a:off x="424645" y="7344507"/>
            <a:ext cx="346829" cy="330013"/>
            <a:chOff x="458230" y="7496278"/>
            <a:chExt cx="346829" cy="330013"/>
          </a:xfrm>
        </p:grpSpPr>
        <p:pic>
          <p:nvPicPr>
            <p:cNvPr id="12" name="図 11" descr="アイコン&#10;&#10;自動的に生成された説明">
              <a:extLst>
                <a:ext uri="{FF2B5EF4-FFF2-40B4-BE49-F238E27FC236}">
                  <a16:creationId xmlns:a16="http://schemas.microsoft.com/office/drawing/2014/main" id="{2FBBFFF1-9EE3-2B8C-EFD8-486FA26FE26B}"/>
                </a:ext>
              </a:extLst>
            </p:cNvPr>
            <p:cNvPicPr>
              <a:picLocks noChangeAspect="1"/>
            </p:cNvPicPr>
            <p:nvPr/>
          </p:nvPicPr>
          <p:blipFill>
            <a:blip r:embed="rId3"/>
            <a:stretch>
              <a:fillRect/>
            </a:stretch>
          </p:blipFill>
          <p:spPr>
            <a:xfrm>
              <a:off x="458230" y="7496278"/>
              <a:ext cx="346829" cy="330013"/>
            </a:xfrm>
            <a:prstGeom prst="rect">
              <a:avLst/>
            </a:prstGeom>
          </p:spPr>
        </p:pic>
        <p:sp>
          <p:nvSpPr>
            <p:cNvPr id="22" name="テキスト ボックス 21">
              <a:extLst>
                <a:ext uri="{FF2B5EF4-FFF2-40B4-BE49-F238E27FC236}">
                  <a16:creationId xmlns:a16="http://schemas.microsoft.com/office/drawing/2014/main" id="{B8D4D2F5-7725-D3D4-925D-0DED9A701DB4}"/>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23" name="グループ化 22">
            <a:extLst>
              <a:ext uri="{FF2B5EF4-FFF2-40B4-BE49-F238E27FC236}">
                <a16:creationId xmlns:a16="http://schemas.microsoft.com/office/drawing/2014/main" id="{88D3600C-F1BE-FDFA-09DB-4379E42AD593}"/>
              </a:ext>
            </a:extLst>
          </p:cNvPr>
          <p:cNvGrpSpPr/>
          <p:nvPr/>
        </p:nvGrpSpPr>
        <p:grpSpPr>
          <a:xfrm>
            <a:off x="424645" y="7945222"/>
            <a:ext cx="346829" cy="330013"/>
            <a:chOff x="458230" y="7496278"/>
            <a:chExt cx="346829" cy="330013"/>
          </a:xfrm>
        </p:grpSpPr>
        <p:pic>
          <p:nvPicPr>
            <p:cNvPr id="24" name="図 23" descr="アイコン&#10;&#10;自動的に生成された説明">
              <a:extLst>
                <a:ext uri="{FF2B5EF4-FFF2-40B4-BE49-F238E27FC236}">
                  <a16:creationId xmlns:a16="http://schemas.microsoft.com/office/drawing/2014/main" id="{1A59DCDA-888B-727D-6761-D307B3C2BFD6}"/>
                </a:ext>
              </a:extLst>
            </p:cNvPr>
            <p:cNvPicPr>
              <a:picLocks noChangeAspect="1"/>
            </p:cNvPicPr>
            <p:nvPr/>
          </p:nvPicPr>
          <p:blipFill>
            <a:blip r:embed="rId3"/>
            <a:stretch>
              <a:fillRect/>
            </a:stretch>
          </p:blipFill>
          <p:spPr>
            <a:xfrm>
              <a:off x="458230" y="7496278"/>
              <a:ext cx="346829" cy="330013"/>
            </a:xfrm>
            <a:prstGeom prst="rect">
              <a:avLst/>
            </a:prstGeom>
          </p:spPr>
        </p:pic>
        <p:sp>
          <p:nvSpPr>
            <p:cNvPr id="25" name="テキスト ボックス 24">
              <a:extLst>
                <a:ext uri="{FF2B5EF4-FFF2-40B4-BE49-F238E27FC236}">
                  <a16:creationId xmlns:a16="http://schemas.microsoft.com/office/drawing/2014/main" id="{554EFE8B-30A5-EFAE-7CA0-BA02BB1F508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grpSp>
        <p:nvGrpSpPr>
          <p:cNvPr id="26" name="グループ化 25">
            <a:extLst>
              <a:ext uri="{FF2B5EF4-FFF2-40B4-BE49-F238E27FC236}">
                <a16:creationId xmlns:a16="http://schemas.microsoft.com/office/drawing/2014/main" id="{CDA40D8D-5C2D-F25C-1F2F-E14A02DA05DE}"/>
              </a:ext>
            </a:extLst>
          </p:cNvPr>
          <p:cNvGrpSpPr/>
          <p:nvPr/>
        </p:nvGrpSpPr>
        <p:grpSpPr>
          <a:xfrm>
            <a:off x="424645" y="8750276"/>
            <a:ext cx="346829" cy="330013"/>
            <a:chOff x="458230" y="7496278"/>
            <a:chExt cx="346829" cy="330013"/>
          </a:xfrm>
        </p:grpSpPr>
        <p:pic>
          <p:nvPicPr>
            <p:cNvPr id="27" name="図 26" descr="アイコン&#10;&#10;自動的に生成された説明">
              <a:extLst>
                <a:ext uri="{FF2B5EF4-FFF2-40B4-BE49-F238E27FC236}">
                  <a16:creationId xmlns:a16="http://schemas.microsoft.com/office/drawing/2014/main" id="{2A47E4A0-3BF1-1437-DA3E-FB6C0A19D443}"/>
                </a:ext>
              </a:extLst>
            </p:cNvPr>
            <p:cNvPicPr>
              <a:picLocks noChangeAspect="1"/>
            </p:cNvPicPr>
            <p:nvPr/>
          </p:nvPicPr>
          <p:blipFill>
            <a:blip r:embed="rId3"/>
            <a:stretch>
              <a:fillRect/>
            </a:stretch>
          </p:blipFill>
          <p:spPr>
            <a:xfrm>
              <a:off x="458230" y="7496278"/>
              <a:ext cx="346829" cy="330013"/>
            </a:xfrm>
            <a:prstGeom prst="rect">
              <a:avLst/>
            </a:prstGeom>
          </p:spPr>
        </p:pic>
        <p:sp>
          <p:nvSpPr>
            <p:cNvPr id="28" name="テキスト ボックス 27">
              <a:extLst>
                <a:ext uri="{FF2B5EF4-FFF2-40B4-BE49-F238E27FC236}">
                  <a16:creationId xmlns:a16="http://schemas.microsoft.com/office/drawing/2014/main" id="{5DB66486-856A-AA20-9BC1-D80FA83638F3}"/>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3</a:t>
              </a:r>
              <a:endParaRPr kumimoji="1" lang="ja-JP" altLang="en-US" sz="1050" dirty="0"/>
            </a:p>
          </p:txBody>
        </p:sp>
      </p:grpSp>
      <p:grpSp>
        <p:nvGrpSpPr>
          <p:cNvPr id="29" name="グループ化 28">
            <a:extLst>
              <a:ext uri="{FF2B5EF4-FFF2-40B4-BE49-F238E27FC236}">
                <a16:creationId xmlns:a16="http://schemas.microsoft.com/office/drawing/2014/main" id="{8518F307-7DF3-B6CF-5D38-0D67BE6B4BBB}"/>
              </a:ext>
            </a:extLst>
          </p:cNvPr>
          <p:cNvGrpSpPr/>
          <p:nvPr/>
        </p:nvGrpSpPr>
        <p:grpSpPr>
          <a:xfrm>
            <a:off x="3439640" y="4394941"/>
            <a:ext cx="346829" cy="330013"/>
            <a:chOff x="458230" y="7496278"/>
            <a:chExt cx="346829" cy="330013"/>
          </a:xfrm>
        </p:grpSpPr>
        <p:pic>
          <p:nvPicPr>
            <p:cNvPr id="30" name="図 29" descr="アイコン&#10;&#10;自動的に生成された説明">
              <a:extLst>
                <a:ext uri="{FF2B5EF4-FFF2-40B4-BE49-F238E27FC236}">
                  <a16:creationId xmlns:a16="http://schemas.microsoft.com/office/drawing/2014/main" id="{6AB03624-DE7B-9EF8-E190-A6663089AE49}"/>
                </a:ext>
              </a:extLst>
            </p:cNvPr>
            <p:cNvPicPr>
              <a:picLocks noChangeAspect="1"/>
            </p:cNvPicPr>
            <p:nvPr/>
          </p:nvPicPr>
          <p:blipFill>
            <a:blip r:embed="rId3"/>
            <a:stretch>
              <a:fillRect/>
            </a:stretch>
          </p:blipFill>
          <p:spPr>
            <a:xfrm>
              <a:off x="458230" y="7496278"/>
              <a:ext cx="346829" cy="330013"/>
            </a:xfrm>
            <a:prstGeom prst="rect">
              <a:avLst/>
            </a:prstGeom>
          </p:spPr>
        </p:pic>
        <p:sp>
          <p:nvSpPr>
            <p:cNvPr id="31" name="テキスト ボックス 30">
              <a:extLst>
                <a:ext uri="{FF2B5EF4-FFF2-40B4-BE49-F238E27FC236}">
                  <a16:creationId xmlns:a16="http://schemas.microsoft.com/office/drawing/2014/main" id="{B97FBA66-2226-ECD6-D900-D33FA6E93413}"/>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1</a:t>
              </a:r>
              <a:endParaRPr kumimoji="1" lang="ja-JP" altLang="en-US" sz="1050" dirty="0"/>
            </a:p>
          </p:txBody>
        </p:sp>
      </p:grpSp>
      <p:grpSp>
        <p:nvGrpSpPr>
          <p:cNvPr id="32" name="グループ化 31">
            <a:extLst>
              <a:ext uri="{FF2B5EF4-FFF2-40B4-BE49-F238E27FC236}">
                <a16:creationId xmlns:a16="http://schemas.microsoft.com/office/drawing/2014/main" id="{BEBDAC2F-7B62-905D-6002-917977D6BF52}"/>
              </a:ext>
            </a:extLst>
          </p:cNvPr>
          <p:cNvGrpSpPr/>
          <p:nvPr/>
        </p:nvGrpSpPr>
        <p:grpSpPr>
          <a:xfrm>
            <a:off x="2626486" y="4787993"/>
            <a:ext cx="346829" cy="330013"/>
            <a:chOff x="458230" y="7496278"/>
            <a:chExt cx="346829" cy="330013"/>
          </a:xfrm>
        </p:grpSpPr>
        <p:pic>
          <p:nvPicPr>
            <p:cNvPr id="33" name="図 32" descr="アイコン&#10;&#10;自動的に生成された説明">
              <a:extLst>
                <a:ext uri="{FF2B5EF4-FFF2-40B4-BE49-F238E27FC236}">
                  <a16:creationId xmlns:a16="http://schemas.microsoft.com/office/drawing/2014/main" id="{C8891EB8-BCD3-0A96-DE43-B10B57F4718F}"/>
                </a:ext>
              </a:extLst>
            </p:cNvPr>
            <p:cNvPicPr>
              <a:picLocks noChangeAspect="1"/>
            </p:cNvPicPr>
            <p:nvPr/>
          </p:nvPicPr>
          <p:blipFill>
            <a:blip r:embed="rId3"/>
            <a:stretch>
              <a:fillRect/>
            </a:stretch>
          </p:blipFill>
          <p:spPr>
            <a:xfrm>
              <a:off x="458230" y="7496278"/>
              <a:ext cx="346829" cy="330013"/>
            </a:xfrm>
            <a:prstGeom prst="rect">
              <a:avLst/>
            </a:prstGeom>
          </p:spPr>
        </p:pic>
        <p:sp>
          <p:nvSpPr>
            <p:cNvPr id="34" name="テキスト ボックス 33">
              <a:extLst>
                <a:ext uri="{FF2B5EF4-FFF2-40B4-BE49-F238E27FC236}">
                  <a16:creationId xmlns:a16="http://schemas.microsoft.com/office/drawing/2014/main" id="{C49170DE-24B6-843E-32EB-799FFC63E7CF}"/>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2</a:t>
              </a:r>
              <a:endParaRPr kumimoji="1" lang="ja-JP" altLang="en-US" sz="1050" dirty="0"/>
            </a:p>
          </p:txBody>
        </p:sp>
      </p:grpSp>
      <p:grpSp>
        <p:nvGrpSpPr>
          <p:cNvPr id="35" name="グループ化 34">
            <a:extLst>
              <a:ext uri="{FF2B5EF4-FFF2-40B4-BE49-F238E27FC236}">
                <a16:creationId xmlns:a16="http://schemas.microsoft.com/office/drawing/2014/main" id="{8DBF635C-58BB-4028-86BC-DDBD5AC64B41}"/>
              </a:ext>
            </a:extLst>
          </p:cNvPr>
          <p:cNvGrpSpPr/>
          <p:nvPr/>
        </p:nvGrpSpPr>
        <p:grpSpPr>
          <a:xfrm>
            <a:off x="2315015" y="5800774"/>
            <a:ext cx="346829" cy="330013"/>
            <a:chOff x="458230" y="7496278"/>
            <a:chExt cx="346829" cy="330013"/>
          </a:xfrm>
        </p:grpSpPr>
        <p:pic>
          <p:nvPicPr>
            <p:cNvPr id="36" name="図 35" descr="アイコン&#10;&#10;自動的に生成された説明">
              <a:extLst>
                <a:ext uri="{FF2B5EF4-FFF2-40B4-BE49-F238E27FC236}">
                  <a16:creationId xmlns:a16="http://schemas.microsoft.com/office/drawing/2014/main" id="{1C416384-D8AA-668F-3438-56D8DD3FAA27}"/>
                </a:ext>
              </a:extLst>
            </p:cNvPr>
            <p:cNvPicPr>
              <a:picLocks noChangeAspect="1"/>
            </p:cNvPicPr>
            <p:nvPr/>
          </p:nvPicPr>
          <p:blipFill>
            <a:blip r:embed="rId3"/>
            <a:stretch>
              <a:fillRect/>
            </a:stretch>
          </p:blipFill>
          <p:spPr>
            <a:xfrm>
              <a:off x="458230" y="7496278"/>
              <a:ext cx="346829" cy="330013"/>
            </a:xfrm>
            <a:prstGeom prst="rect">
              <a:avLst/>
            </a:prstGeom>
          </p:spPr>
        </p:pic>
        <p:sp>
          <p:nvSpPr>
            <p:cNvPr id="37" name="テキスト ボックス 36">
              <a:extLst>
                <a:ext uri="{FF2B5EF4-FFF2-40B4-BE49-F238E27FC236}">
                  <a16:creationId xmlns:a16="http://schemas.microsoft.com/office/drawing/2014/main" id="{E941D6B7-7A41-2D26-1F01-E802A7D91EA1}"/>
                </a:ext>
              </a:extLst>
            </p:cNvPr>
            <p:cNvSpPr txBox="1"/>
            <p:nvPr/>
          </p:nvSpPr>
          <p:spPr>
            <a:xfrm>
              <a:off x="493588" y="7553923"/>
              <a:ext cx="276112" cy="261610"/>
            </a:xfrm>
            <a:prstGeom prst="rect">
              <a:avLst/>
            </a:prstGeom>
            <a:noFill/>
          </p:spPr>
          <p:txBody>
            <a:bodyPr wrap="square" rtlCol="0">
              <a:spAutoFit/>
            </a:bodyPr>
            <a:lstStyle/>
            <a:p>
              <a:pPr algn="ctr"/>
              <a:r>
                <a:rPr kumimoji="1" lang="en-US" altLang="ja-JP" sz="1050" dirty="0"/>
                <a:t>3</a:t>
              </a:r>
              <a:endParaRPr kumimoji="1" lang="ja-JP" altLang="en-US" sz="1050" dirty="0"/>
            </a:p>
          </p:txBody>
        </p:sp>
      </p:grpSp>
      <p:pic>
        <p:nvPicPr>
          <p:cNvPr id="13" name="図 12" descr="ダイアグラム, 設計図&#10;&#10;自動的に生成された説明">
            <a:extLst>
              <a:ext uri="{FF2B5EF4-FFF2-40B4-BE49-F238E27FC236}">
                <a16:creationId xmlns:a16="http://schemas.microsoft.com/office/drawing/2014/main" id="{8FB7591C-765A-8F19-05A2-F65ABB329265}"/>
              </a:ext>
            </a:extLst>
          </p:cNvPr>
          <p:cNvPicPr>
            <a:picLocks noChangeAspect="1"/>
          </p:cNvPicPr>
          <p:nvPr/>
        </p:nvPicPr>
        <p:blipFill>
          <a:blip r:embed="rId4"/>
          <a:stretch>
            <a:fillRect/>
          </a:stretch>
        </p:blipFill>
        <p:spPr>
          <a:xfrm>
            <a:off x="321589" y="3016151"/>
            <a:ext cx="6188408" cy="3420000"/>
          </a:xfrm>
          <a:prstGeom prst="rect">
            <a:avLst/>
          </a:prstGeom>
        </p:spPr>
      </p:pic>
      <p:sp>
        <p:nvSpPr>
          <p:cNvPr id="5" name="テキスト ボックス 4">
            <a:extLst>
              <a:ext uri="{FF2B5EF4-FFF2-40B4-BE49-F238E27FC236}">
                <a16:creationId xmlns:a16="http://schemas.microsoft.com/office/drawing/2014/main" id="{910B4F75-A08A-D6DC-CC15-7C93589DDE7A}"/>
              </a:ext>
            </a:extLst>
          </p:cNvPr>
          <p:cNvSpPr txBox="1"/>
          <p:nvPr/>
        </p:nvSpPr>
        <p:spPr>
          <a:xfrm>
            <a:off x="1623447" y="533791"/>
            <a:ext cx="3867011" cy="400110"/>
          </a:xfrm>
          <a:prstGeom prst="rect">
            <a:avLst/>
          </a:prstGeom>
          <a:noFill/>
        </p:spPr>
        <p:txBody>
          <a:bodyPr wrap="square" rtlCol="0">
            <a:spAutoFit/>
          </a:bodyPr>
          <a:lstStyle/>
          <a:p>
            <a:r>
              <a:rPr kumimoji="1" lang="en-US" altLang="ja-JP" sz="2000" b="1" dirty="0">
                <a:solidFill>
                  <a:schemeClr val="bg1"/>
                </a:solidFill>
              </a:rPr>
              <a:t>KYT</a:t>
            </a:r>
            <a:r>
              <a:rPr kumimoji="1" lang="ja-JP" altLang="en-US" sz="2000" b="1" dirty="0">
                <a:solidFill>
                  <a:schemeClr val="bg1"/>
                </a:solidFill>
              </a:rPr>
              <a:t>シート</a:t>
            </a:r>
            <a:r>
              <a:rPr kumimoji="1" lang="en-US" altLang="ja-JP" sz="2000" b="1" dirty="0">
                <a:solidFill>
                  <a:schemeClr val="bg1"/>
                </a:solidFill>
              </a:rPr>
              <a:t> 〜</a:t>
            </a:r>
            <a:r>
              <a:rPr kumimoji="1" lang="ja-JP" altLang="en-US" sz="2000" b="1" dirty="0">
                <a:solidFill>
                  <a:schemeClr val="bg1"/>
                </a:solidFill>
              </a:rPr>
              <a:t>リフト作業中編</a:t>
            </a:r>
            <a:r>
              <a:rPr kumimoji="1" lang="en-US" altLang="ja-JP" sz="2000" b="1" dirty="0">
                <a:solidFill>
                  <a:schemeClr val="bg1"/>
                </a:solidFill>
              </a:rPr>
              <a:t>〜</a:t>
            </a:r>
            <a:endParaRPr kumimoji="1" lang="ja-JP" altLang="en-US" sz="2000" b="1" dirty="0">
              <a:solidFill>
                <a:schemeClr val="bg1"/>
              </a:solidFill>
            </a:endParaRPr>
          </a:p>
        </p:txBody>
      </p:sp>
    </p:spTree>
    <p:extLst>
      <p:ext uri="{BB962C8B-B14F-4D97-AF65-F5344CB8AC3E}">
        <p14:creationId xmlns:p14="http://schemas.microsoft.com/office/powerpoint/2010/main" val="178930786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113</TotalTime>
  <Words>3288</Words>
  <Application>Microsoft Macintosh PowerPoint</Application>
  <PresentationFormat>A4 210 x 297 mm</PresentationFormat>
  <Paragraphs>470</Paragraphs>
  <Slides>28</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28</vt:i4>
      </vt:variant>
    </vt:vector>
  </HeadingPairs>
  <TitlesOfParts>
    <vt:vector size="38" baseType="lpstr">
      <vt:lpstr>MaruAntiStd-Medium</vt:lpstr>
      <vt:lpstr>MaruAntiStd-Regular</vt:lpstr>
      <vt:lpstr>ShinMGoPr6N-Regular</vt:lpstr>
      <vt:lpstr>ShinMGoPro-Medium</vt:lpstr>
      <vt:lpstr>游ゴシック</vt:lpstr>
      <vt:lpstr>游ゴシック　本文</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佐藤将文</dc:creator>
  <cp:lastModifiedBy>佐藤将文</cp:lastModifiedBy>
  <cp:revision>10</cp:revision>
  <cp:lastPrinted>2024-05-24T02:39:56Z</cp:lastPrinted>
  <dcterms:created xsi:type="dcterms:W3CDTF">2024-05-17T06:19:41Z</dcterms:created>
  <dcterms:modified xsi:type="dcterms:W3CDTF">2024-06-18T11:00:14Z</dcterms:modified>
</cp:coreProperties>
</file>